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23" r:id="rId2"/>
    <p:sldId id="52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01B79-D50F-36A7-3F10-7D17916FC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298136-F1A3-4550-1E5F-BBF0D96AB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3BBB5-7AFB-8DDF-8359-F852F219B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AA45F-1156-CD9B-37EE-23E56A28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56CA1-4B35-9E44-0E4F-8D4981C5F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4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C372E-68B8-4142-997B-B97D9A68C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250D27-F013-DABF-128F-4D67402EC9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4D366-685C-2D6F-EFC4-BA08D254A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8C95A-5160-58CB-817F-55514C666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47821-6BF5-BB6F-7B9E-2E7C8695D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40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C5241-7A5A-3899-170F-BED7860D61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003F72-93C2-7CF0-A512-1F83CE1D9D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E49C5-F3F9-6ED3-19E8-C8A030E88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0B06B-8E01-1084-1C0F-CC7A36AD4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41DD5B-EB36-5C42-9E3D-5BC29D91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597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- Black S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15CBE63-B4CC-ED46-B111-3AC6924C3A1B}"/>
              </a:ext>
            </a:extLst>
          </p:cNvPr>
          <p:cNvGrpSpPr/>
          <p:nvPr userDrawn="1"/>
        </p:nvGrpSpPr>
        <p:grpSpPr>
          <a:xfrm flipV="1">
            <a:off x="-2" y="0"/>
            <a:ext cx="2760459" cy="6858000"/>
            <a:chOff x="6545178" y="0"/>
            <a:chExt cx="2070344" cy="685800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29453380-305C-084E-84AA-89398B79CA0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7392203" y="0"/>
              <a:ext cx="1223319" cy="6858000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02EC5402-E111-7F4F-B797-62B1ADAA11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545178" y="0"/>
              <a:ext cx="1378953" cy="6858000"/>
            </a:xfrm>
            <a:prstGeom prst="rect">
              <a:avLst/>
            </a:prstGeom>
          </p:spPr>
        </p:pic>
      </p:grpSp>
      <p:sp>
        <p:nvSpPr>
          <p:cNvPr id="15" name="Text Placeholder 13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3691462" y="2051009"/>
            <a:ext cx="7699023" cy="2020824"/>
          </a:xfrm>
        </p:spPr>
        <p:txBody>
          <a:bodyPr anchor="ctr">
            <a:noAutofit/>
          </a:bodyPr>
          <a:lstStyle>
            <a:lvl1pPr marL="0" indent="0">
              <a:buNone/>
              <a:defRPr sz="3200" b="1" i="0" baseline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2800">
                <a:latin typeface="Franklin Gothic Demi Cond" panose="020B0706030402020204" pitchFamily="34" charset="0"/>
              </a:defRPr>
            </a:lvl2pPr>
            <a:lvl3pPr marL="685800" indent="0">
              <a:buNone/>
              <a:defRPr sz="2800">
                <a:latin typeface="Franklin Gothic Demi Cond" panose="020B0706030402020204" pitchFamily="34" charset="0"/>
              </a:defRPr>
            </a:lvl3pPr>
            <a:lvl4pPr marL="1028700" indent="0">
              <a:buNone/>
              <a:defRPr sz="2800">
                <a:latin typeface="Franklin Gothic Demi Cond" panose="020B0706030402020204" pitchFamily="34" charset="0"/>
              </a:defRPr>
            </a:lvl4pPr>
            <a:lvl5pPr marL="1371600" indent="0">
              <a:buNone/>
              <a:defRPr sz="2800">
                <a:latin typeface="Franklin Gothic Demi Cond" panose="020B0706030402020204" pitchFamily="34" charset="0"/>
              </a:defRPr>
            </a:lvl5pPr>
          </a:lstStyle>
          <a:p>
            <a:pPr lvl="0"/>
            <a:r>
              <a:rPr lang="en-US" dirty="0"/>
              <a:t>Click to Add Presentation Title</a:t>
            </a:r>
          </a:p>
        </p:txBody>
      </p:sp>
      <p:sp>
        <p:nvSpPr>
          <p:cNvPr id="16" name="Text Placeholder 15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691462" y="4071833"/>
            <a:ext cx="7699023" cy="948752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1" i="0" baseline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Presenter Name and Title</a:t>
            </a:r>
          </a:p>
        </p:txBody>
      </p:sp>
      <p:sp>
        <p:nvSpPr>
          <p:cNvPr id="17" name="Text Placeholder 1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3691462" y="5020585"/>
            <a:ext cx="7699023" cy="488226"/>
          </a:xfrm>
        </p:spPr>
        <p:txBody>
          <a:bodyPr anchor="ctr">
            <a:noAutofit/>
          </a:bodyPr>
          <a:lstStyle>
            <a:lvl1pPr marL="0" indent="0">
              <a:buNone/>
              <a:defRPr sz="2000" b="1" i="0" baseline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1049" y="721663"/>
            <a:ext cx="2746563" cy="204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2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148C9-70D5-B513-3DEA-6A0AF47D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5305F-AF79-3C5D-2321-0D5C9F67BD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1BA2AE-F179-66F5-DDA1-EF9EB3AFB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D4894-4BD4-E45B-0B96-8A6AAF500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6DF7D-E21A-B700-A61C-5D772ABE9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3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EF305-6B5B-73F2-4696-E274471C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B30BA0-76D5-4C02-E64C-5F14709F0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BCA24-7E57-C9A6-0359-035BBAE9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874430-08DB-9126-0901-92CEF8A8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08385-C45A-C582-9FD2-BE1B844B2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2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1D571-BEF0-B2C9-2414-7BA095A5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49101-8DC7-9A8A-56DA-78033FA95D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4A7D2-0B9C-2380-B36E-802E33623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60811C-8051-908B-490B-3E4A10DEA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0BC237-96F8-A42F-6188-38184F9EE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752787-8BE8-2625-8284-3E72DE76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3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FAE1-499D-2380-9DAA-554CA1E2A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0731C-FD3F-3F32-6F18-4D9451FF9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985F99-032B-762A-2D1E-300B7A474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CC9687-7B31-A808-CB7B-143C704A2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F1D2DD-127D-3276-65C8-0079062A72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57C71C-0024-660D-5D1A-B1138B138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0E793-9A52-9BF5-6BEE-570CB212F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EB2326-C70B-240E-D1B3-A6D6C70DA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6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F409-030C-661D-9530-87104FF8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7DEC6F-58F9-58AA-D8E4-A4265A486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618C8-350B-5D6A-7110-F4E41B5CE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A4EA0-9779-E502-B450-B05A5123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8F0177-982F-6385-ED67-89E917BE4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92CF3-5B9C-9FD5-C64F-A99D658EE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3E47E-332A-A086-6137-B37AB8A1B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5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8EE6-045F-0859-C466-076B1A62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0D71F-8399-8F05-4F44-55C32D506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4AADE-7473-B0A9-4265-FF3D83E04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E7ED7-072A-FF6B-A4D7-2084EBCCB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0677A6-637D-E92F-CD86-B5EF88DC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41C91-2FFF-EACA-9714-14FBB4A8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20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37B2B-B07E-FA73-7F50-53D92E700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48F0B-D4FE-047E-A336-3EFC55A0B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3C6DBF-CF38-066A-B684-A6868052E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AAE15A-EBEE-B45F-490A-87C73E9D5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128B0-FA4F-938F-E772-66A09243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7CC1FD-7906-955A-E9C2-F5229D59F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1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932D7-27C9-8412-577F-85CE6ECF8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85C9C0-A5D9-0F38-295F-B474DA818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ADCDF-BFDC-3ED0-608B-F33B7DB6C0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6D86D35-ED86-44F9-8691-263F54D2580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1F678-EB41-DF4B-911A-C33C8E80F9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BF8F9-D859-F299-1EC8-1F9A3FB1F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7198FB-DB83-4AA2-B67D-1ABBDFDF42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3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www.ncdhhs.gov%2Fdivisions%2Faging%2Fstate-and-county-special-assistance-adult-care-home-residents&amp;data=05%7C02%7CJohn.Booth%40dhhs.nc.gov%7Cb44ba745e9884fde5cfe08dc4e9edaf7%7C7a7681dcb9d0449a85c3ecc26cd7ed19%7C0%7C0%7C638471691381051557%7CUnknown%7CTWFpbGZsb3d8eyJWIjoiMC4wLjAwMDAiLCJQIjoiV2luMzIiLCJBTiI6Ik1haWwiLCJXVCI6Mn0%3D%7C0%7C%7C%7C&amp;sdata=8E30kulDffdx2kMK9MUz3D16oqj5YWOH0ktaTTK0cKQ%3D&amp;reserved=0" TargetMode="External"/><Relationship Id="rId2" Type="http://schemas.openxmlformats.org/officeDocument/2006/relationships/hyperlink" Target="https://www.ncdhhs.gov/divisions/social-services/special-assistance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gcc02.safelinks.protection.outlook.com/?url=https%3A%2F%2Fpolicies.ncdhhs.gov%2Fdivisional-n-z%2Fsocial-services%2Fspecial-assistance%2Fspecial-assistance%2F&amp;data=05%7C02%7Cthomas.grecco%40dhhs.nc.gov%7Ca926f4ae67f74198fb0c08dc6ac31dd5%7C7a7681dcb9d0449a85c3ecc26cd7ed19%7C0%7C0%7C638502633459362316%7CUnknown%7CTWFpbGZsb3d8eyJWIjoiMC4wLjAwMDAiLCJQIjoiV2luMzIiLCJBTiI6Ik1haWwiLCJXVCI6Mn0%3D%7C0%7C%7C%7C&amp;sdata=BsWtAFeDKYWeS7rm4GO9KVUzPCwKMaRwlu4dVxrB%2FOw%3D&amp;reserved=0" TargetMode="External"/><Relationship Id="rId4" Type="http://schemas.openxmlformats.org/officeDocument/2006/relationships/hyperlink" Target="https://gcc02.safelinks.protection.outlook.com/?url=https%3A%2F%2Fwww.ncdhhs.gov%2Fdivisions%2Faging%2Fstate-and-county-special-assistance-home-residents&amp;data=05%7C02%7CJohn.Booth%40dhhs.nc.gov%7Cb44ba745e9884fde5cfe08dc4e9edaf7%7C7a7681dcb9d0449a85c3ecc26cd7ed19%7C0%7C0%7C638471691381057804%7CUnknown%7CTWFpbGZsb3d8eyJWIjoiMC4wLjAwMDAiLCJQIjoiV2luMzIiLCJBTiI6Ik1haWwiLCJXVCI6Mn0%3D%7C0%7C%7C%7C&amp;sdata=nZ%2FIhrLEitHwvheAnFe4T5gG1GDXbUTps1z6io9Ap4M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068418" y="384315"/>
            <a:ext cx="6506818" cy="967408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+mn-lt"/>
              </a:rPr>
              <a:t>What’s new in Special Assistance?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AC1F58-4E4C-26CF-CE6D-E6855CCEDE51}"/>
              </a:ext>
            </a:extLst>
          </p:cNvPr>
          <p:cNvSpPr txBox="1"/>
          <p:nvPr/>
        </p:nvSpPr>
        <p:spPr>
          <a:xfrm>
            <a:off x="4068418" y="1443841"/>
            <a:ext cx="6282639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Move to the Division of Social Services effective March 1, 2024: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17375E"/>
                </a:solidFill>
                <a:highlight>
                  <a:srgbClr val="EDEBE9"/>
                </a:highlight>
                <a:latin typeface="Arial" panose="020B0604020202020204" pitchFamily="34" charset="0"/>
              </a:rPr>
              <a:t>Special Assistance Program Manager Tom </a:t>
            </a:r>
            <a:r>
              <a:rPr lang="en-US" b="1" dirty="0" err="1">
                <a:solidFill>
                  <a:srgbClr val="17375E"/>
                </a:solidFill>
                <a:highlight>
                  <a:srgbClr val="EDEBE9"/>
                </a:highlight>
                <a:latin typeface="Arial" panose="020B0604020202020204" pitchFamily="34" charset="0"/>
              </a:rPr>
              <a:t>Grecco</a:t>
            </a:r>
            <a:r>
              <a:rPr lang="en-US" b="1" dirty="0">
                <a:solidFill>
                  <a:srgbClr val="17375E"/>
                </a:solidFill>
                <a:highlight>
                  <a:srgbClr val="EDEBE9"/>
                </a:highlight>
                <a:latin typeface="Arial" panose="020B0604020202020204" pitchFamily="34" charset="0"/>
              </a:rPr>
              <a:t> now reports to Allison Smith, Deputy Director for Economic Services.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17375E"/>
                </a:solidFill>
                <a:highlight>
                  <a:srgbClr val="EDEBE9"/>
                </a:highlight>
                <a:latin typeface="Arial" panose="020B0604020202020204" pitchFamily="34" charset="0"/>
              </a:rPr>
              <a:t>To support new regional model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17375E"/>
                </a:solidFill>
                <a:highlight>
                  <a:srgbClr val="EDEBE9"/>
                </a:highlight>
                <a:latin typeface="Arial" panose="020B0604020202020204" pitchFamily="34" charset="0"/>
              </a:rPr>
              <a:t>To align with structure at local DSS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17375E"/>
                </a:solidFill>
                <a:highlight>
                  <a:srgbClr val="EDEBE9"/>
                </a:highlight>
                <a:latin typeface="Arial" panose="020B0604020202020204" pitchFamily="34" charset="0"/>
              </a:rPr>
              <a:t>To better support county DSS offices through enhanced training, additional resources, more robust CQI coaching</a:t>
            </a:r>
          </a:p>
        </p:txBody>
      </p:sp>
    </p:spTree>
    <p:extLst>
      <p:ext uri="{BB962C8B-B14F-4D97-AF65-F5344CB8AC3E}">
        <p14:creationId xmlns:p14="http://schemas.microsoft.com/office/powerpoint/2010/main" val="584679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4068418" y="384315"/>
            <a:ext cx="6506818" cy="967408"/>
          </a:xfrm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  <a:latin typeface="+mn-lt"/>
              </a:rPr>
              <a:t> New Special Assistance DSS links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AC1F58-4E4C-26CF-CE6D-E6855CCEDE51}"/>
              </a:ext>
            </a:extLst>
          </p:cNvPr>
          <p:cNvSpPr txBox="1"/>
          <p:nvPr/>
        </p:nvSpPr>
        <p:spPr>
          <a:xfrm>
            <a:off x="4068419" y="1641593"/>
            <a:ext cx="6282639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12529"/>
                </a:solidFill>
                <a:latin typeface="+mj-lt"/>
              </a:rPr>
              <a:t>North Carolina Division of Health and Human Services (NCDHHS):</a:t>
            </a:r>
          </a:p>
          <a:p>
            <a:r>
              <a:rPr lang="en-US" b="1" dirty="0">
                <a:latin typeface="+mj-lt"/>
                <a:hlinkClick r:id="rId2"/>
              </a:rPr>
              <a:t>https://www.ncdhhs.gov/divisions/social-services/special-assistance</a:t>
            </a:r>
            <a:endParaRPr lang="en-US" b="1" dirty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b="1" dirty="0">
              <a:latin typeface="+mj-lt"/>
            </a:endParaRPr>
          </a:p>
          <a:p>
            <a:r>
              <a:rPr lang="en-US" b="1" dirty="0">
                <a:latin typeface="+mj-lt"/>
              </a:rPr>
              <a:t>Special Assistance Programs:</a:t>
            </a:r>
          </a:p>
          <a:p>
            <a:pPr algn="l"/>
            <a:r>
              <a:rPr lang="en-US" b="1" u="sng" dirty="0">
                <a:solidFill>
                  <a:srgbClr val="3B75A9"/>
                </a:solidFill>
                <a:highlight>
                  <a:srgbClr val="FFFFFF"/>
                </a:highlight>
                <a:latin typeface="+mj-lt"/>
                <a:hlinkClick r:id="rId3" tooltip="State and County Special Assistance for Adult Care Home Residents"/>
              </a:rPr>
              <a:t>State and County Special Assistance For Adult Care Home Residents</a:t>
            </a:r>
            <a:endParaRPr lang="en-US" b="1" u="sng" dirty="0">
              <a:solidFill>
                <a:srgbClr val="3B75A9"/>
              </a:solidFill>
              <a:highlight>
                <a:srgbClr val="FFFFFF"/>
              </a:highlight>
              <a:latin typeface="+mj-lt"/>
            </a:endParaRPr>
          </a:p>
          <a:p>
            <a:pPr algn="l"/>
            <a:endParaRPr lang="en-US" b="1" dirty="0">
              <a:solidFill>
                <a:srgbClr val="212529"/>
              </a:solidFill>
              <a:highlight>
                <a:srgbClr val="FFFFFF"/>
              </a:highlight>
              <a:latin typeface="+mj-lt"/>
            </a:endParaRPr>
          </a:p>
          <a:p>
            <a:pPr algn="l"/>
            <a:r>
              <a:rPr lang="en-US" b="1" u="sng" dirty="0">
                <a:solidFill>
                  <a:srgbClr val="3B75A9"/>
                </a:solidFill>
                <a:highlight>
                  <a:srgbClr val="FFFFFF"/>
                </a:highlight>
                <a:latin typeface="+mj-lt"/>
                <a:hlinkClick r:id="rId4" tooltip="State and County Special Assistance for In Home Residents"/>
              </a:rPr>
              <a:t>State and County Special Assistance For In Home Residents</a:t>
            </a:r>
            <a:endParaRPr lang="en-US" b="1" u="sng" dirty="0">
              <a:solidFill>
                <a:srgbClr val="3B75A9"/>
              </a:solidFill>
              <a:highlight>
                <a:srgbClr val="FFFFFF"/>
              </a:highlight>
              <a:latin typeface="+mj-lt"/>
            </a:endParaRPr>
          </a:p>
          <a:p>
            <a:pPr algn="l"/>
            <a:endParaRPr lang="en-US" b="1" u="sng" dirty="0">
              <a:solidFill>
                <a:srgbClr val="3B75A9"/>
              </a:solidFill>
              <a:highlight>
                <a:srgbClr val="FFFFFF"/>
              </a:highlight>
              <a:latin typeface="+mj-lt"/>
            </a:endParaRPr>
          </a:p>
          <a:p>
            <a:r>
              <a:rPr lang="en-US" b="1" dirty="0">
                <a:latin typeface="+mj-lt"/>
              </a:rPr>
              <a:t>Special Assistance Policy manuals:</a:t>
            </a:r>
          </a:p>
          <a:p>
            <a:r>
              <a:rPr lang="en-US" b="1" u="sng" dirty="0">
                <a:solidFill>
                  <a:srgbClr val="3B75A9"/>
                </a:solidFill>
                <a:highlight>
                  <a:srgbClr val="FFFFFF"/>
                </a:highlight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https://policies.ncdhhs.gov/divisional-n-z/social-services/special-assistance/special-assistance/</a:t>
            </a:r>
            <a:endParaRPr lang="en-US" b="1" u="sng" dirty="0">
              <a:solidFill>
                <a:srgbClr val="3B75A9"/>
              </a:solidFill>
              <a:highlight>
                <a:srgbClr val="FFFFFF"/>
              </a:highlight>
              <a:latin typeface="+mj-lt"/>
            </a:endParaRPr>
          </a:p>
          <a:p>
            <a:pPr algn="l"/>
            <a:endParaRPr lang="en-US" sz="2000" b="1" dirty="0">
              <a:solidFill>
                <a:srgbClr val="212529"/>
              </a:solidFill>
              <a:highlight>
                <a:srgbClr val="FFFFFF"/>
              </a:highlight>
              <a:latin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4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140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Franklin Gothic Demi Cond</vt:lpstr>
      <vt:lpstr>Source Sans Pro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Grecco, Thomas A</dc:creator>
  <cp:lastModifiedBy>Grecco, Thomas A</cp:lastModifiedBy>
  <cp:revision>1</cp:revision>
  <dcterms:created xsi:type="dcterms:W3CDTF">2024-05-24T18:35:47Z</dcterms:created>
  <dcterms:modified xsi:type="dcterms:W3CDTF">2024-05-24T18:36:59Z</dcterms:modified>
</cp:coreProperties>
</file>