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25"/>
  </p:notesMasterIdLst>
  <p:sldIdLst>
    <p:sldId id="256" r:id="rId6"/>
    <p:sldId id="2147480261" r:id="rId7"/>
    <p:sldId id="2147480250" r:id="rId8"/>
    <p:sldId id="2147480263" r:id="rId9"/>
    <p:sldId id="2147480251" r:id="rId10"/>
    <p:sldId id="2147480262" r:id="rId11"/>
    <p:sldId id="2147480252" r:id="rId12"/>
    <p:sldId id="2147480264" r:id="rId13"/>
    <p:sldId id="2147480211" r:id="rId14"/>
    <p:sldId id="2147480214" r:id="rId15"/>
    <p:sldId id="2147480227" r:id="rId16"/>
    <p:sldId id="2147480265" r:id="rId17"/>
    <p:sldId id="2147480272" r:id="rId18"/>
    <p:sldId id="2147480266" r:id="rId19"/>
    <p:sldId id="2147480269" r:id="rId20"/>
    <p:sldId id="2147480270" r:id="rId21"/>
    <p:sldId id="2147480267" r:id="rId22"/>
    <p:sldId id="2147480268" r:id="rId23"/>
    <p:sldId id="2147480273" r:id="rId24"/>
  </p:sldIdLst>
  <p:sldSz cx="12192000" cy="6858000"/>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13EA0A-53CA-7726-A9CC-F4CB50EF74FB}" name="Maggie S Tobin" initials="MT" userId="S::maggie.tobin@ey.com::7e28f42f-7343-4bd8-9cc0-0d6698d6dd5f" providerId="AD"/>
  <p188:author id="{4B611A2B-7B56-C181-50B8-5CBF8CBF9371}" name="Nora Vedder" initials="NV" userId="S::Nora.Vedder@ey.com::b44633ff-f3fa-4148-9f7e-c39a0efbdcec" providerId="AD"/>
  <p188:author id="{0408C04F-F843-F1A3-B64C-C8E5C29F3F0D}" name="Leah Yarbrough" initials="LY" userId="S::Leah.Yarbrough@ey.com::20de7435-44e8-4df3-9d35-f5771f0488d7" providerId="AD"/>
  <p188:author id="{02910092-2A5B-5351-C7C5-9834CBA3D506}" name="Drew Hackman" initials="DH" userId="S::Drew.Hackman@ey.com::1bac6a2d-48df-4b4c-8bc8-e58389fd2d7b" providerId="AD"/>
  <p188:author id="{2C4567B9-D2A2-3A3D-850A-C0A51D803A90}" name="Erica Devin" initials="ED" userId="S::Erica.Devin@ey.com::6f6a28c9-95a0-4eb4-844b-7786f6a9905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DEDEDE"/>
    <a:srgbClr val="B4C7E7"/>
    <a:srgbClr val="034179"/>
    <a:srgbClr val="D9D9D9"/>
    <a:srgbClr val="20386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4A597-DC85-4C0D-AFD1-A0ECE115361B}" v="57" dt="2024-05-30T01:21:35.733"/>
    <p1510:client id="{766A5EB6-AD52-4225-8151-22E65E2842F2}" v="2" dt="2024-05-30T01:27:54.572"/>
    <p1510:client id="{C6119D58-C462-4801-93B2-43252D97576A}" v="5" dt="2024-05-30T01:33:23.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vin, Cynthia D" userId="decf1696-5e14-4191-9588-38ec96294a93" providerId="ADAL" clId="{C6119D58-C462-4801-93B2-43252D97576A}"/>
    <pc:docChg chg="modSld">
      <pc:chgData name="Ervin, Cynthia D" userId="decf1696-5e14-4191-9588-38ec96294a93" providerId="ADAL" clId="{C6119D58-C462-4801-93B2-43252D97576A}" dt="2024-05-30T01:33:23.079" v="4" actId="20577"/>
      <pc:docMkLst>
        <pc:docMk/>
      </pc:docMkLst>
      <pc:sldChg chg="modSp mod">
        <pc:chgData name="Ervin, Cynthia D" userId="decf1696-5e14-4191-9588-38ec96294a93" providerId="ADAL" clId="{C6119D58-C462-4801-93B2-43252D97576A}" dt="2024-05-30T01:33:23.079" v="4" actId="20577"/>
        <pc:sldMkLst>
          <pc:docMk/>
          <pc:sldMk cId="735326094" sldId="2147480269"/>
        </pc:sldMkLst>
        <pc:spChg chg="mod">
          <ac:chgData name="Ervin, Cynthia D" userId="decf1696-5e14-4191-9588-38ec96294a93" providerId="ADAL" clId="{C6119D58-C462-4801-93B2-43252D97576A}" dt="2024-05-30T01:33:23.079" v="4" actId="20577"/>
          <ac:spMkLst>
            <pc:docMk/>
            <pc:sldMk cId="735326094" sldId="2147480269"/>
            <ac:spMk id="6" creationId="{6AC46408-6CEB-BA75-D44B-8BD8A90705B2}"/>
          </ac:spMkLst>
        </pc:spChg>
        <pc:spChg chg="mod">
          <ac:chgData name="Ervin, Cynthia D" userId="decf1696-5e14-4191-9588-38ec96294a93" providerId="ADAL" clId="{C6119D58-C462-4801-93B2-43252D97576A}" dt="2024-05-30T01:33:14.145" v="3" actId="20577"/>
          <ac:spMkLst>
            <pc:docMk/>
            <pc:sldMk cId="735326094" sldId="2147480269"/>
            <ac:spMk id="25" creationId="{F97CD7D3-D68F-B9C1-DE69-11D419832733}"/>
          </ac:spMkLst>
        </pc:spChg>
      </pc:sldChg>
    </pc:docChg>
  </pc:docChgLst>
  <pc:docChgLst>
    <pc:chgData name="Ervin, Cynthia D" userId="S::cynthia.ervin@dhhs.nc.gov::decf1696-5e14-4191-9588-38ec96294a93" providerId="AD" clId="Web-{766A5EB6-AD52-4225-8151-22E65E2842F2}"/>
    <pc:docChg chg="modSld">
      <pc:chgData name="Ervin, Cynthia D" userId="S::cynthia.ervin@dhhs.nc.gov::decf1696-5e14-4191-9588-38ec96294a93" providerId="AD" clId="Web-{766A5EB6-AD52-4225-8151-22E65E2842F2}" dt="2024-05-30T01:27:54.572" v="1" actId="20577"/>
      <pc:docMkLst>
        <pc:docMk/>
      </pc:docMkLst>
      <pc:sldChg chg="modSp">
        <pc:chgData name="Ervin, Cynthia D" userId="S::cynthia.ervin@dhhs.nc.gov::decf1696-5e14-4191-9588-38ec96294a93" providerId="AD" clId="Web-{766A5EB6-AD52-4225-8151-22E65E2842F2}" dt="2024-05-30T01:27:54.572" v="1" actId="20577"/>
        <pc:sldMkLst>
          <pc:docMk/>
          <pc:sldMk cId="735326094" sldId="2147480269"/>
        </pc:sldMkLst>
        <pc:spChg chg="mod">
          <ac:chgData name="Ervin, Cynthia D" userId="S::cynthia.ervin@dhhs.nc.gov::decf1696-5e14-4191-9588-38ec96294a93" providerId="AD" clId="Web-{766A5EB6-AD52-4225-8151-22E65E2842F2}" dt="2024-05-30T01:27:54.572" v="1" actId="20577"/>
          <ac:spMkLst>
            <pc:docMk/>
            <pc:sldMk cId="735326094" sldId="2147480269"/>
            <ac:spMk id="25" creationId="{F97CD7D3-D68F-B9C1-DE69-11D4198327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273256-9000-460A-AACF-98A7D4FEC7FE}" type="datetimeFigureOut">
              <a:rPr lang="en-US" smtClean="0"/>
              <a:t>5/29/2024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71DC9A-282D-49B7-AA5E-A8A589790AE6}" type="slidenum">
              <a:rPr lang="en-US" smtClean="0"/>
              <a:t>‹#›</a:t>
            </a:fld>
            <a:endParaRPr lang="en-US"/>
          </a:p>
        </p:txBody>
      </p:sp>
    </p:spTree>
    <p:extLst>
      <p:ext uri="{BB962C8B-B14F-4D97-AF65-F5344CB8AC3E}">
        <p14:creationId xmlns:p14="http://schemas.microsoft.com/office/powerpoint/2010/main" val="129701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1DC9A-282D-49B7-AA5E-A8A589790AE6}" type="slidenum">
              <a:rPr lang="en-US" smtClean="0"/>
              <a:t>1</a:t>
            </a:fld>
            <a:endParaRPr lang="en-US"/>
          </a:p>
        </p:txBody>
      </p:sp>
    </p:spTree>
    <p:extLst>
      <p:ext uri="{BB962C8B-B14F-4D97-AF65-F5344CB8AC3E}">
        <p14:creationId xmlns:p14="http://schemas.microsoft.com/office/powerpoint/2010/main" val="158404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fld id="{B2023C93-4739-4959-901F-39AC9C4B3770}" type="slidenum">
              <a:rPr lang="en-US">
                <a:solidFill>
                  <a:prstClr val="black"/>
                </a:solidFill>
                <a:latin typeface="Calibri" panose="020F0502020204030204"/>
              </a:rPr>
              <a:pPr defTabSz="931774"/>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77735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BF62C674-39C8-4011-9723-FD6A3DE55089}"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13756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1DC9A-282D-49B7-AA5E-A8A589790AE6}" type="slidenum">
              <a:rPr lang="en-US" smtClean="0"/>
              <a:t>12</a:t>
            </a:fld>
            <a:endParaRPr lang="en-US"/>
          </a:p>
        </p:txBody>
      </p:sp>
    </p:spTree>
    <p:extLst>
      <p:ext uri="{BB962C8B-B14F-4D97-AF65-F5344CB8AC3E}">
        <p14:creationId xmlns:p14="http://schemas.microsoft.com/office/powerpoint/2010/main" val="14336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D82C-547D-D70D-CEE8-E910E08DF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79546-7C27-7627-1ACA-9A1C239B6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DCACB-6E7D-3DF8-A525-C94D03F90BBE}"/>
              </a:ext>
            </a:extLst>
          </p:cNvPr>
          <p:cNvSpPr>
            <a:spLocks noGrp="1"/>
          </p:cNvSpPr>
          <p:nvPr>
            <p:ph type="body" idx="1"/>
          </p:nvPr>
        </p:nvSpPr>
        <p:spPr>
          <a:xfrm>
            <a:off x="112166" y="4473892"/>
            <a:ext cx="6991706" cy="3660458"/>
          </a:xfrm>
        </p:spPr>
        <p:txBody>
          <a:bodyPr/>
          <a:lstStyle/>
          <a:p>
            <a:pPr marL="349415" indent="-349415">
              <a:buFont typeface="Symbol" panose="05050102010706020507" pitchFamily="18" charset="2"/>
              <a:buChar char=""/>
            </a:pPr>
            <a:r>
              <a:rPr lang="en-US" sz="1000">
                <a:ea typeface="Times New Roman" panose="02020603050405020304" pitchFamily="18" charset="0"/>
                <a:cs typeface="Aptos" panose="020B0004020202020204" pitchFamily="34" charset="0"/>
              </a:rPr>
              <a:t>if it was a client error - Date of App 3-19-2024, Client completed application and keyed income incorrectly in the expedited screening section. The client keyed income in as $10,000 instead of $1,000. The rent $1500 and pay utilities. Due to the income keyed incorrectly, the application was not expedited. Caseworker discovered the error 3-29-2024 that the case is now expedited.</a:t>
            </a:r>
            <a:endParaRPr lang="en-US" sz="1000">
              <a:ea typeface="Aptos" panose="020B0004020202020204" pitchFamily="34" charset="0"/>
              <a:cs typeface="Aptos" panose="020B0004020202020204" pitchFamily="34" charset="0"/>
            </a:endParaRPr>
          </a:p>
          <a:p>
            <a:pPr marL="465887"/>
            <a:r>
              <a:rPr lang="en-US" sz="1000">
                <a:ea typeface="Aptos" panose="020B0004020202020204" pitchFamily="34" charset="0"/>
                <a:cs typeface="Aptos" panose="020B0004020202020204" pitchFamily="34" charset="0"/>
              </a:rPr>
              <a:t> </a:t>
            </a:r>
          </a:p>
          <a:p>
            <a:r>
              <a:rPr lang="en-US" sz="1000" b="1">
                <a:ea typeface="Aptos" panose="020B0004020202020204" pitchFamily="34" charset="0"/>
                <a:cs typeface="Aptos" panose="020B0004020202020204" pitchFamily="34" charset="0"/>
              </a:rPr>
              <a:t>This case would be expedited from the point of discovery, which would be 03/29/24.   The household would be required to have access to their benefits within 7 days from 03/29/24.  This case would be considered timely if the household has access to their benefits 7 days from 03/29/24.   The agency expedited upon discovery.  </a:t>
            </a:r>
            <a:r>
              <a:rPr lang="en-US" sz="1000" b="1">
                <a:solidFill>
                  <a:srgbClr val="FF0000"/>
                </a:solidFill>
                <a:ea typeface="Aptos" panose="020B0004020202020204" pitchFamily="34" charset="0"/>
                <a:cs typeface="Aptos" panose="020B0004020202020204" pitchFamily="34" charset="0"/>
              </a:rPr>
              <a:t>(See the highlighted portion of the regulation below.)</a:t>
            </a:r>
            <a:endParaRPr lang="en-US" sz="1000">
              <a:ea typeface="Aptos" panose="020B0004020202020204" pitchFamily="34" charset="0"/>
              <a:cs typeface="Aptos" panose="020B0004020202020204" pitchFamily="34" charset="0"/>
            </a:endParaRPr>
          </a:p>
          <a:p>
            <a:r>
              <a:rPr lang="en-US" sz="1000" b="1">
                <a:solidFill>
                  <a:srgbClr val="FF0000"/>
                </a:solidFill>
                <a:ea typeface="Aptos" panose="020B0004020202020204" pitchFamily="34" charset="0"/>
                <a:cs typeface="Aptos" panose="020B0004020202020204" pitchFamily="34" charset="0"/>
              </a:rPr>
              <a:t> </a:t>
            </a:r>
            <a:endParaRPr lang="en-US" sz="1000">
              <a:ea typeface="Aptos" panose="020B0004020202020204" pitchFamily="34" charset="0"/>
              <a:cs typeface="Aptos" panose="020B0004020202020204" pitchFamily="34" charset="0"/>
            </a:endParaRPr>
          </a:p>
          <a:p>
            <a:pPr marL="349415" indent="-349415">
              <a:buFont typeface="Symbol" panose="05050102010706020507" pitchFamily="18" charset="2"/>
              <a:buChar char=""/>
            </a:pPr>
            <a:r>
              <a:rPr lang="en-US" sz="1000">
                <a:ea typeface="Times New Roman" panose="02020603050405020304" pitchFamily="18" charset="0"/>
                <a:cs typeface="Aptos" panose="020B0004020202020204" pitchFamily="34" charset="0"/>
              </a:rPr>
              <a:t>change of circumstance – Date of App 3-1-2024, Client reported only income is spouses’ income in the expedited screening section, income $3250, rent $1165 and pay utilities. On 3-9-2024 client report spouse is no longer in the home and provided proof. Now the case is expedited.</a:t>
            </a:r>
            <a:endParaRPr lang="en-US" sz="1000">
              <a:ea typeface="Aptos" panose="020B0004020202020204" pitchFamily="34" charset="0"/>
              <a:cs typeface="Aptos" panose="020B0004020202020204" pitchFamily="34" charset="0"/>
            </a:endParaRPr>
          </a:p>
          <a:p>
            <a:pPr marL="465887"/>
            <a:r>
              <a:rPr lang="en-US" sz="1000">
                <a:ea typeface="Aptos" panose="020B0004020202020204" pitchFamily="34" charset="0"/>
                <a:cs typeface="Aptos" panose="020B0004020202020204" pitchFamily="34" charset="0"/>
              </a:rPr>
              <a:t> </a:t>
            </a:r>
          </a:p>
          <a:p>
            <a:r>
              <a:rPr lang="en-US" sz="1000" b="1">
                <a:ea typeface="Aptos" panose="020B0004020202020204" pitchFamily="34" charset="0"/>
                <a:cs typeface="Aptos" panose="020B0004020202020204" pitchFamily="34" charset="0"/>
              </a:rPr>
              <a:t>This scenario depends on how much income the household earned for the month of March. Without knowing when the income ended, and how much income was earned for the month of March, I cannot determine if the household is eligible for expedited services.  If expenses exceeded the income for the application month or the household met other expedited circumstances for the application month, then the case would be expedited from the point of discovery.  The agency would process the case from the date of discovery, which would be 03/09/24</a:t>
            </a:r>
            <a:r>
              <a:rPr lang="en-US" sz="1000" b="1">
                <a:highlight>
                  <a:srgbClr val="FFFF00"/>
                </a:highlight>
                <a:ea typeface="Aptos" panose="020B0004020202020204" pitchFamily="34" charset="0"/>
                <a:cs typeface="Aptos" panose="020B0004020202020204" pitchFamily="34" charset="0"/>
              </a:rPr>
              <a:t>, if this is the date of interview.</a:t>
            </a:r>
            <a:r>
              <a:rPr lang="en-US" sz="1000" b="1">
                <a:ea typeface="Aptos" panose="020B0004020202020204" pitchFamily="34" charset="0"/>
                <a:cs typeface="Aptos" panose="020B0004020202020204" pitchFamily="34" charset="0"/>
              </a:rPr>
              <a:t>  The household must have access to their benefits </a:t>
            </a:r>
            <a:r>
              <a:rPr lang="en-US" sz="1000" b="1">
                <a:highlight>
                  <a:srgbClr val="FFFF00"/>
                </a:highlight>
                <a:ea typeface="Aptos" panose="020B0004020202020204" pitchFamily="34" charset="0"/>
                <a:cs typeface="Aptos" panose="020B0004020202020204" pitchFamily="34" charset="0"/>
              </a:rPr>
              <a:t>7 days from the discovery date.</a:t>
            </a:r>
            <a:r>
              <a:rPr lang="en-US" sz="1000" b="1">
                <a:ea typeface="Aptos" panose="020B0004020202020204" pitchFamily="34" charset="0"/>
                <a:cs typeface="Aptos" panose="020B0004020202020204" pitchFamily="34" charset="0"/>
              </a:rPr>
              <a:t> The timeliness coding would be timely, if the household receives/has access to its benefits 7 days from 03/09/24. </a:t>
            </a:r>
            <a:r>
              <a:rPr lang="en-US" sz="1000" b="1">
                <a:solidFill>
                  <a:srgbClr val="FF0000"/>
                </a:solidFill>
                <a:ea typeface="Aptos" panose="020B0004020202020204" pitchFamily="34" charset="0"/>
                <a:cs typeface="Aptos" panose="020B0004020202020204" pitchFamily="34" charset="0"/>
              </a:rPr>
              <a:t>(See the highlighted portion of the regulation below.)</a:t>
            </a:r>
            <a:endParaRPr lang="en-US" sz="1000">
              <a:ea typeface="Aptos" panose="020B0004020202020204" pitchFamily="34" charset="0"/>
              <a:cs typeface="Aptos" panose="020B0004020202020204" pitchFamily="34" charset="0"/>
            </a:endParaRPr>
          </a:p>
          <a:p>
            <a:r>
              <a:rPr lang="en-US" sz="1000" b="1">
                <a:ea typeface="Aptos" panose="020B0004020202020204" pitchFamily="34" charset="0"/>
                <a:cs typeface="Aptos" panose="020B0004020202020204" pitchFamily="34" charset="0"/>
              </a:rPr>
              <a:t>   </a:t>
            </a:r>
            <a:endParaRPr lang="en-US" sz="1000">
              <a:ea typeface="Aptos" panose="020B0004020202020204" pitchFamily="34" charset="0"/>
              <a:cs typeface="Aptos" panose="020B0004020202020204" pitchFamily="34" charset="0"/>
            </a:endParaRPr>
          </a:p>
          <a:p>
            <a:pPr marL="349415" indent="-349415">
              <a:buFont typeface="Symbol" panose="05050102010706020507" pitchFamily="18" charset="2"/>
              <a:buChar char=""/>
            </a:pPr>
            <a:r>
              <a:rPr lang="en-US" sz="1000">
                <a:ea typeface="Times New Roman" panose="02020603050405020304" pitchFamily="18" charset="0"/>
                <a:cs typeface="Aptos" panose="020B0004020202020204" pitchFamily="34" charset="0"/>
              </a:rPr>
              <a:t>caseworker discovery - Date of App 4-2-2024, Client completed application and reported in the expedited screening section, income $1080, rent $860 and pay cell phone $100. During interview on 4-10-2024 the caseworker discovered the client also pays utilities. Now the case is expedited.</a:t>
            </a:r>
            <a:endParaRPr lang="en-US" sz="1000">
              <a:ea typeface="Aptos" panose="020B0004020202020204" pitchFamily="34" charset="0"/>
              <a:cs typeface="Aptos" panose="020B0004020202020204" pitchFamily="34" charset="0"/>
            </a:endParaRPr>
          </a:p>
          <a:p>
            <a:pPr marL="465887"/>
            <a:r>
              <a:rPr lang="en-US" sz="1000">
                <a:ea typeface="Aptos" panose="020B0004020202020204" pitchFamily="34" charset="0"/>
                <a:cs typeface="Aptos" panose="020B0004020202020204" pitchFamily="34" charset="0"/>
              </a:rPr>
              <a:t> </a:t>
            </a:r>
          </a:p>
          <a:p>
            <a:r>
              <a:rPr lang="en-US" sz="1000" b="1">
                <a:ea typeface="Aptos" panose="020B0004020202020204" pitchFamily="34" charset="0"/>
                <a:cs typeface="Aptos" panose="020B0004020202020204" pitchFamily="34" charset="0"/>
              </a:rPr>
              <a:t>If the expenses exceed the income because a heating and cooling deduction was added, and this was discovered at the time of the interview, then the agency must expedite the case from the point of discovery.   The point of discovery would be 04/10/24.  The household must have access to their benefits by the 7</a:t>
            </a:r>
            <a:r>
              <a:rPr lang="en-US" sz="1000" b="1" baseline="30000">
                <a:ea typeface="Aptos" panose="020B0004020202020204" pitchFamily="34" charset="0"/>
                <a:cs typeface="Aptos" panose="020B0004020202020204" pitchFamily="34" charset="0"/>
              </a:rPr>
              <a:t>th</a:t>
            </a:r>
            <a:r>
              <a:rPr lang="en-US" sz="1000" b="1">
                <a:ea typeface="Aptos" panose="020B0004020202020204" pitchFamily="34" charset="0"/>
                <a:cs typeface="Aptos" panose="020B0004020202020204" pitchFamily="34" charset="0"/>
              </a:rPr>
              <a:t> day.   If the agency processes the case, and the client has access to their benefits by the 7</a:t>
            </a:r>
            <a:r>
              <a:rPr lang="en-US" sz="1000" b="1" baseline="30000">
                <a:ea typeface="Aptos" panose="020B0004020202020204" pitchFamily="34" charset="0"/>
                <a:cs typeface="Aptos" panose="020B0004020202020204" pitchFamily="34" charset="0"/>
              </a:rPr>
              <a:t>th</a:t>
            </a:r>
            <a:r>
              <a:rPr lang="en-US" sz="1000" b="1">
                <a:ea typeface="Aptos" panose="020B0004020202020204" pitchFamily="34" charset="0"/>
                <a:cs typeface="Aptos" panose="020B0004020202020204" pitchFamily="34" charset="0"/>
              </a:rPr>
              <a:t> day, then the case would be timely.  </a:t>
            </a:r>
            <a:r>
              <a:rPr lang="en-US" sz="1000" b="1">
                <a:solidFill>
                  <a:srgbClr val="FF0000"/>
                </a:solidFill>
                <a:ea typeface="Aptos" panose="020B0004020202020204" pitchFamily="34" charset="0"/>
                <a:cs typeface="Aptos" panose="020B0004020202020204" pitchFamily="34" charset="0"/>
              </a:rPr>
              <a:t>(See the highlighted portion of the regulation below.)</a:t>
            </a:r>
            <a:endParaRPr lang="en-US" sz="100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BDCF7762-4B25-9B00-782F-9BC2DEBD37A1}"/>
              </a:ext>
            </a:extLst>
          </p:cNvPr>
          <p:cNvSpPr>
            <a:spLocks noGrp="1"/>
          </p:cNvSpPr>
          <p:nvPr>
            <p:ph type="sldNum" sz="quarter" idx="5"/>
          </p:nvPr>
        </p:nvSpPr>
        <p:spPr/>
        <p:txBody>
          <a:bodyPr/>
          <a:lstStyle/>
          <a:p>
            <a:pPr defTabSz="931774"/>
            <a:fld id="{AC47554A-6AF9-4E04-9000-C4D6ACE9E552}" type="slidenum">
              <a:rPr lang="en-US">
                <a:solidFill>
                  <a:prstClr val="black"/>
                </a:solidFill>
                <a:latin typeface="Calibri" panose="020F0502020204030204"/>
              </a:rPr>
              <a:pPr defTabSz="931774"/>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76134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1DC9A-282D-49B7-AA5E-A8A589790AE6}" type="slidenum">
              <a:rPr lang="en-US" smtClean="0"/>
              <a:t>14</a:t>
            </a:fld>
            <a:endParaRPr lang="en-US"/>
          </a:p>
        </p:txBody>
      </p:sp>
    </p:spTree>
    <p:extLst>
      <p:ext uri="{BB962C8B-B14F-4D97-AF65-F5344CB8AC3E}">
        <p14:creationId xmlns:p14="http://schemas.microsoft.com/office/powerpoint/2010/main" val="333483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a:r>
              <a:rPr lang="en-US">
                <a:cs typeface="Calibri" panose="020F0502020204030204"/>
              </a:rPr>
              <a:t>IVR Balance </a:t>
            </a:r>
            <a:r>
              <a:rPr lang="en-US"/>
              <a:t>Vendor will add prompts in the IVR flow to validate the caller before playing the balance:</a:t>
            </a:r>
            <a:endParaRPr lang="en-US">
              <a:cs typeface="Calibri" panose="020F0502020204030204"/>
            </a:endParaRPr>
          </a:p>
          <a:p>
            <a:pPr lvl="4">
              <a:buFont typeface="Arial"/>
              <a:buChar char="•"/>
            </a:pPr>
            <a:r>
              <a:rPr lang="en-US"/>
              <a:t>Vendor will ask for the cardholder’s 16-digit card number</a:t>
            </a:r>
            <a:endParaRPr lang="en-US">
              <a:cs typeface="Calibri" panose="020F0502020204030204"/>
            </a:endParaRPr>
          </a:p>
          <a:p>
            <a:pPr lvl="4">
              <a:buFont typeface="Arial"/>
              <a:buChar char="•"/>
            </a:pPr>
            <a:r>
              <a:rPr lang="en-US"/>
              <a:t>Vendor will ask for the cardholder’s eight (8) digit date of birth (DOB)</a:t>
            </a:r>
            <a:endParaRPr lang="en-US">
              <a:cs typeface="Calibri" panose="020F0502020204030204"/>
            </a:endParaRPr>
          </a:p>
          <a:p>
            <a:pPr lvl="4">
              <a:buFont typeface="Arial"/>
              <a:buChar char="•"/>
            </a:pPr>
            <a:r>
              <a:rPr lang="en-US"/>
              <a:t>If the cardholder’s DOB is not in Vendor’s system (i.e., ebtEDGE), vendor will ask for the five (5) digit zip code.</a:t>
            </a:r>
            <a:endParaRPr lang="en-US">
              <a:cs typeface="Calibri"/>
            </a:endParaRPr>
          </a:p>
          <a:p>
            <a:pPr lvl="4">
              <a:buFont typeface="Arial"/>
              <a:buChar char="•"/>
            </a:pPr>
            <a:r>
              <a:rPr lang="en-US"/>
              <a:t>If neither the DOB or zip code is in the Vendor’s system, then the call will end without playing the balance.</a:t>
            </a:r>
            <a:endParaRPr lang="en-US">
              <a:cs typeface="Calibri"/>
            </a:endParaRPr>
          </a:p>
          <a:p>
            <a:pPr lvl="3">
              <a:buFont typeface="Arial"/>
              <a:buChar char="•"/>
            </a:pPr>
            <a:r>
              <a:rPr lang="en-US"/>
              <a:t>Vendor will allow the caller to enter a response to the validation prompt up to three (3) times. If there is no match after three (3) attempts, then the call will end without playing the balance.</a:t>
            </a:r>
          </a:p>
          <a:p>
            <a:pPr lvl="1"/>
            <a:r>
              <a:rPr lang="en-US"/>
              <a:t>2.Vendor will implement enhancement to add date of birth to validation when a North Carolina EBT cardholder is selecting/changing a PIN in the IVR or cardholder portal/mobile application,</a:t>
            </a:r>
            <a:endParaRPr lang="en-US">
              <a:cs typeface="Calibri"/>
            </a:endParaRPr>
          </a:p>
          <a:p>
            <a:pPr lvl="2">
              <a:buFont typeface="Arial"/>
              <a:buChar char="•"/>
            </a:pPr>
            <a:br>
              <a:rPr lang="en-US"/>
            </a:br>
            <a:endParaRPr lang="en-US"/>
          </a:p>
          <a:p>
            <a:pPr lvl="2">
              <a:buFont typeface="Arial"/>
              <a:buChar char="•"/>
            </a:pPr>
            <a:r>
              <a:rPr lang="en-US"/>
              <a:t> </a:t>
            </a:r>
            <a:endParaRPr lang="en-US">
              <a:cs typeface="Calibri" panose="020F0502020204030204"/>
            </a:endParaRPr>
          </a:p>
          <a:p>
            <a:pPr lvl="2">
              <a:buFont typeface="Arial"/>
              <a:buChar char="•"/>
            </a:pPr>
            <a:r>
              <a:rPr lang="en-US"/>
              <a:t>or when linking a card in the cardholder portal/mobile application. Specific details of flows may be adjusted based on agreement by both parties via written approval.</a:t>
            </a:r>
            <a:endParaRPr lang="en-US">
              <a:cs typeface="Calibri" panose="020F0502020204030204"/>
            </a:endParaRPr>
          </a:p>
          <a:p>
            <a:pPr lvl="3">
              <a:buFont typeface="Arial"/>
              <a:buChar char="•"/>
            </a:pPr>
            <a:r>
              <a:rPr lang="en-US"/>
              <a:t>Vendor will update the IVR PIN Select process to have the caller verify the following information on each PIN Select or PIN Change attempt:</a:t>
            </a:r>
            <a:endParaRPr lang="en-US">
              <a:cs typeface="Calibri" panose="020F0502020204030204"/>
            </a:endParaRPr>
          </a:p>
          <a:p>
            <a:pPr lvl="4">
              <a:buFont typeface="Arial"/>
              <a:buChar char="•"/>
            </a:pPr>
            <a:r>
              <a:rPr lang="en-US"/>
              <a:t>If the Social Security Number (SSN) is valid, verify the eight (8) digit DOB (mm/dd/yyyy) and subsequently verify the last four (4) digits of SSN.</a:t>
            </a:r>
            <a:endParaRPr lang="en-US">
              <a:cs typeface="Calibri"/>
            </a:endParaRPr>
          </a:p>
          <a:p>
            <a:pPr lvl="4">
              <a:buFont typeface="Arial"/>
              <a:buChar char="•"/>
            </a:pPr>
            <a:r>
              <a:rPr lang="en-US"/>
              <a:t>If the DOB is not valid, verify the five (5) digit zip code and subsequently verify the last four (4) digits of SSN.</a:t>
            </a:r>
            <a:endParaRPr lang="en-US">
              <a:cs typeface="Calibri"/>
            </a:endParaRPr>
          </a:p>
          <a:p>
            <a:pPr lvl="4">
              <a:buFont typeface="Arial"/>
              <a:buChar char="•"/>
            </a:pPr>
            <a:r>
              <a:rPr lang="en-US"/>
              <a:t>If the SSN is not valid, verify the eight (8) digit DOB and subsequently verify the five (5) digit zip code.</a:t>
            </a:r>
            <a:endParaRPr lang="en-US">
              <a:cs typeface="Calibri"/>
            </a:endParaRPr>
          </a:p>
          <a:p>
            <a:pPr lvl="4">
              <a:buFont typeface="Arial"/>
              <a:buChar char="•"/>
            </a:pPr>
            <a:r>
              <a:rPr lang="en-US"/>
              <a:t>If there is no valid SSN or zip code, then only verify eight (8) digit DOB.</a:t>
            </a:r>
            <a:endParaRPr lang="en-US">
              <a:cs typeface="Calibri"/>
            </a:endParaRPr>
          </a:p>
          <a:p>
            <a:pPr lvl="4">
              <a:buFont typeface="Arial"/>
              <a:buChar char="•"/>
            </a:pPr>
            <a:r>
              <a:rPr lang="en-US"/>
              <a:t>If the SSN is not valid and no DOB, then verify only the five (5) digit zip code once.</a:t>
            </a:r>
            <a:endParaRPr lang="en-US">
              <a:cs typeface="Calibri"/>
            </a:endParaRPr>
          </a:p>
          <a:p>
            <a:pPr lvl="4">
              <a:buFont typeface="Arial"/>
              <a:buChar char="•"/>
            </a:pPr>
            <a:r>
              <a:rPr lang="en-US"/>
              <a:t>If the SSN is not valid, no DOB, and no zip code, then transfer the call to the NC state EBT call center.</a:t>
            </a:r>
            <a:endParaRPr lang="en-US">
              <a:cs typeface="Calibri"/>
            </a:endParaRPr>
          </a:p>
          <a:p>
            <a:pPr lvl="3">
              <a:buFont typeface="Arial"/>
              <a:buChar char="•"/>
            </a:pPr>
            <a:r>
              <a:rPr lang="en-US"/>
              <a:t>Vendor will update the cardholder portal/mobile application to verify the following information for a PIN Select or PIN Change request to link an EBT card to a registered user account:</a:t>
            </a:r>
            <a:endParaRPr lang="en-US">
              <a:cs typeface="Calibri"/>
            </a:endParaRPr>
          </a:p>
          <a:p>
            <a:pPr lvl="4">
              <a:buFont typeface="Arial"/>
              <a:buChar char="•"/>
            </a:pPr>
            <a:r>
              <a:rPr lang="en-US"/>
              <a:t>If the SSN is valid, verify the eight (8) digit DOB (mm/dd/yyyy) and the last four (4) digits of SSN.</a:t>
            </a:r>
            <a:endParaRPr lang="en-US">
              <a:cs typeface="Calibri"/>
            </a:endParaRPr>
          </a:p>
          <a:p>
            <a:pPr lvl="4">
              <a:buFont typeface="Arial"/>
              <a:buChar char="•"/>
            </a:pPr>
            <a:r>
              <a:rPr lang="en-US"/>
              <a:t>If the DOB is not valid, verify the five (5) digit zip code and the last four (4) digits of SSN.</a:t>
            </a:r>
            <a:endParaRPr lang="en-US">
              <a:cs typeface="Calibri"/>
            </a:endParaRPr>
          </a:p>
          <a:p>
            <a:pPr lvl="4">
              <a:buFont typeface="Arial"/>
              <a:buChar char="•"/>
            </a:pPr>
            <a:r>
              <a:rPr lang="en-US"/>
              <a:t>If the SSN is not valid, verify the eight (8) digit DOB and five (5) digit zip code.</a:t>
            </a:r>
            <a:endParaRPr lang="en-US">
              <a:cs typeface="Calibri"/>
            </a:endParaRPr>
          </a:p>
          <a:p>
            <a:pPr lvl="4">
              <a:buFont typeface="Arial"/>
              <a:buChar char="•"/>
            </a:pPr>
            <a:r>
              <a:rPr lang="en-US"/>
              <a:t>If there is no valid SSN or zip code, then only verify eight (8) digit DOB.</a:t>
            </a:r>
            <a:endParaRPr lang="en-US">
              <a:cs typeface="Calibri"/>
            </a:endParaRPr>
          </a:p>
          <a:p>
            <a:pPr lvl="4">
              <a:buFont typeface="Arial"/>
              <a:buChar char="•"/>
            </a:pPr>
            <a:r>
              <a:rPr lang="en-US"/>
              <a:t>If the SSN is not valid and no DOB, then verify only the five (5) digit zip code once.</a:t>
            </a:r>
            <a:endParaRPr lang="en-US">
              <a:cs typeface="Calibri"/>
            </a:endParaRPr>
          </a:p>
          <a:p>
            <a:pPr lvl="4">
              <a:buFont typeface="Arial"/>
              <a:buChar char="•"/>
            </a:pPr>
            <a:r>
              <a:rPr lang="en-US"/>
              <a:t>If the SSN is not valid, no DOB, and no zip code, then display the referral message as approved by the State.</a:t>
            </a:r>
          </a:p>
          <a:p>
            <a:pPr lvl="1"/>
            <a:r>
              <a:rPr lang="en-US"/>
              <a:t>3. Vendor will implement enhancement to block commonly used PINs from being selected by North Carolina EBT cardholders and prevent cardholders from re-selecting the current PIN value.</a:t>
            </a:r>
            <a:endParaRPr lang="en-US">
              <a:cs typeface="Calibri" panose="020F0502020204030204"/>
            </a:endParaRPr>
          </a:p>
          <a:p>
            <a:pPr marL="1572368" lvl="3" indent="-174708">
              <a:buFont typeface="Arial"/>
              <a:buChar char="•"/>
            </a:pPr>
            <a:r>
              <a:rPr lang="en-US"/>
              <a:t>Vendor will disallow cardholders from selecting commonly used PINs via the cardholder portal/mobile application and IVR.</a:t>
            </a:r>
            <a:endParaRPr lang="en-US">
              <a:cs typeface="Calibri"/>
            </a:endParaRPr>
          </a:p>
          <a:p>
            <a:pPr marL="1572368" lvl="3" indent="-174708">
              <a:buFont typeface="Arial"/>
              <a:buChar char="•"/>
            </a:pPr>
            <a:r>
              <a:rPr lang="en-US"/>
              <a:t>Vendor will disallow cardholders from selecting the current PIN as the new PIN value via the cardholder portal/mobile application and IVR.</a:t>
            </a:r>
            <a:endParaRPr lang="en-US">
              <a:cs typeface="Calibri"/>
            </a:endParaRPr>
          </a:p>
          <a:p>
            <a:pPr marL="1572368" lvl="3" indent="-174708">
              <a:buFont typeface="Arial"/>
              <a:buChar char="•"/>
            </a:pPr>
            <a:r>
              <a:rPr lang="en-US"/>
              <a:t>Vendor will work with the State to determine up to 20 PIN values that cardholders will not be able to select.</a:t>
            </a:r>
            <a:endParaRPr lang="en-US">
              <a:cs typeface="Calibri"/>
            </a:endParaRPr>
          </a:p>
          <a:p>
            <a:pPr marL="1572368" lvl="3" indent="-174708">
              <a:buFont typeface="Arial"/>
              <a:buChar char="•"/>
            </a:pPr>
            <a:r>
              <a:rPr lang="en-US"/>
              <a:t>Vendor will work with the State to set an implementation date for blocking common PINs.</a:t>
            </a:r>
            <a:endParaRPr lang="en-US">
              <a:cs typeface="Calibri"/>
            </a:endParaRPr>
          </a:p>
          <a:p>
            <a:pPr marL="1572368" lvl="3" indent="-174708">
              <a:buFont typeface="Arial"/>
              <a:buChar char="•"/>
            </a:pPr>
            <a:r>
              <a:rPr lang="en-US"/>
              <a:t>Vendor will provide a message in the cardholder portal/mobile application as approved by the State to be displayed when a cardholder attempts to select or change a PIN to a PIN that is not allowed.</a:t>
            </a:r>
            <a:endParaRPr lang="en-US">
              <a:cs typeface="Calibri"/>
            </a:endParaRPr>
          </a:p>
          <a:p>
            <a:pPr marL="1572368" lvl="3" indent="-174708">
              <a:buFont typeface="Arial"/>
              <a:buChar char="•"/>
            </a:pPr>
            <a:r>
              <a:rPr lang="en-US"/>
              <a:t>Vendor will speak the message “Your State does not allow the selection of PINs that are easy to guess such as 1234 or all of the same number such as all one’s, lets try selecting a different PIN” in the IVR when a cardholder attempts to select or change a PIN to a PIN that is not allowed.</a:t>
            </a:r>
            <a:endParaRPr lang="en-US">
              <a:cs typeface="Calibri"/>
            </a:endParaRPr>
          </a:p>
          <a:p>
            <a:pPr lvl="3"/>
            <a:endParaRPr lang="en-US">
              <a:cs typeface="Calibri"/>
            </a:endParaRPr>
          </a:p>
          <a:p>
            <a:pPr marL="232943" indent="-232943">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AC47554A-6AF9-4E04-9000-C4D6ACE9E552}" type="slidenum">
              <a:rPr lang="en-US" smtClean="0"/>
              <a:t>15</a:t>
            </a:fld>
            <a:endParaRPr lang="en-US"/>
          </a:p>
        </p:txBody>
      </p:sp>
    </p:spTree>
    <p:extLst>
      <p:ext uri="{BB962C8B-B14F-4D97-AF65-F5344CB8AC3E}">
        <p14:creationId xmlns:p14="http://schemas.microsoft.com/office/powerpoint/2010/main" val="383653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a:r>
              <a:rPr lang="en-US">
                <a:cs typeface="Calibri" panose="020F0502020204030204"/>
              </a:rPr>
              <a:t>IVR Balance </a:t>
            </a:r>
            <a:r>
              <a:rPr lang="en-US"/>
              <a:t>Vendor will add prompts in the IVR flow to validate the caller before playing the balance:</a:t>
            </a:r>
            <a:endParaRPr lang="en-US">
              <a:cs typeface="Calibri" panose="020F0502020204030204"/>
            </a:endParaRPr>
          </a:p>
          <a:p>
            <a:pPr lvl="4">
              <a:buFont typeface="Arial"/>
              <a:buChar char="•"/>
            </a:pPr>
            <a:r>
              <a:rPr lang="en-US"/>
              <a:t>Vendor will ask for the cardholder’s 16-digit card number</a:t>
            </a:r>
            <a:endParaRPr lang="en-US">
              <a:cs typeface="Calibri" panose="020F0502020204030204"/>
            </a:endParaRPr>
          </a:p>
          <a:p>
            <a:pPr lvl="4">
              <a:buFont typeface="Arial"/>
              <a:buChar char="•"/>
            </a:pPr>
            <a:r>
              <a:rPr lang="en-US"/>
              <a:t>Vendor will ask for the cardholder’s eight (8) digit date of birth (DOB)</a:t>
            </a:r>
            <a:endParaRPr lang="en-US">
              <a:cs typeface="Calibri" panose="020F0502020204030204"/>
            </a:endParaRPr>
          </a:p>
          <a:p>
            <a:pPr lvl="4">
              <a:buFont typeface="Arial"/>
              <a:buChar char="•"/>
            </a:pPr>
            <a:r>
              <a:rPr lang="en-US"/>
              <a:t>If the cardholder’s DOB is not in Vendor’s system (i.e., ebtEDGE), vendor will ask for the five (5) digit zip code.</a:t>
            </a:r>
            <a:endParaRPr lang="en-US">
              <a:cs typeface="Calibri"/>
            </a:endParaRPr>
          </a:p>
          <a:p>
            <a:pPr lvl="4">
              <a:buFont typeface="Arial"/>
              <a:buChar char="•"/>
            </a:pPr>
            <a:r>
              <a:rPr lang="en-US"/>
              <a:t>If neither the DOB or zip code is in the Vendor’s system, then the call will end without playing the balance.</a:t>
            </a:r>
            <a:endParaRPr lang="en-US">
              <a:cs typeface="Calibri"/>
            </a:endParaRPr>
          </a:p>
          <a:p>
            <a:pPr lvl="3">
              <a:buFont typeface="Arial"/>
              <a:buChar char="•"/>
            </a:pPr>
            <a:r>
              <a:rPr lang="en-US"/>
              <a:t>Vendor will allow the caller to enter a response to the validation prompt up to three (3) times. If there is no match after three (3) attempts, then the call will end without playing the balance.</a:t>
            </a:r>
          </a:p>
          <a:p>
            <a:pPr lvl="1"/>
            <a:r>
              <a:rPr lang="en-US"/>
              <a:t>2.Vendor will implement enhancement to add date of birth to validation when a North Carolina EBT cardholder is selecting/changing a PIN in the IVR or cardholder portal/mobile application,</a:t>
            </a:r>
            <a:endParaRPr lang="en-US">
              <a:cs typeface="Calibri"/>
            </a:endParaRPr>
          </a:p>
          <a:p>
            <a:pPr lvl="2">
              <a:buFont typeface="Arial"/>
              <a:buChar char="•"/>
            </a:pPr>
            <a:br>
              <a:rPr lang="en-US"/>
            </a:br>
            <a:endParaRPr lang="en-US"/>
          </a:p>
          <a:p>
            <a:pPr lvl="2">
              <a:buFont typeface="Arial"/>
              <a:buChar char="•"/>
            </a:pPr>
            <a:r>
              <a:rPr lang="en-US"/>
              <a:t> </a:t>
            </a:r>
            <a:endParaRPr lang="en-US">
              <a:cs typeface="Calibri" panose="020F0502020204030204"/>
            </a:endParaRPr>
          </a:p>
          <a:p>
            <a:pPr lvl="2">
              <a:buFont typeface="Arial"/>
              <a:buChar char="•"/>
            </a:pPr>
            <a:r>
              <a:rPr lang="en-US"/>
              <a:t>or when linking a card in the cardholder portal/mobile application. Specific details of flows may be adjusted based on agreement by both parties via written approval.</a:t>
            </a:r>
            <a:endParaRPr lang="en-US">
              <a:cs typeface="Calibri" panose="020F0502020204030204"/>
            </a:endParaRPr>
          </a:p>
          <a:p>
            <a:pPr lvl="3">
              <a:buFont typeface="Arial"/>
              <a:buChar char="•"/>
            </a:pPr>
            <a:r>
              <a:rPr lang="en-US"/>
              <a:t>Vendor will update the IVR PIN Select process to have the caller verify the following information on each PIN Select or PIN Change attempt:</a:t>
            </a:r>
            <a:endParaRPr lang="en-US">
              <a:cs typeface="Calibri" panose="020F0502020204030204"/>
            </a:endParaRPr>
          </a:p>
          <a:p>
            <a:pPr lvl="4">
              <a:buFont typeface="Arial"/>
              <a:buChar char="•"/>
            </a:pPr>
            <a:r>
              <a:rPr lang="en-US"/>
              <a:t>If the Social Security Number (SSN) is valid, verify the eight (8) digit DOB (mm/dd/yyyy) and subsequently verify the last four (4) digits of SSN.</a:t>
            </a:r>
            <a:endParaRPr lang="en-US">
              <a:cs typeface="Calibri"/>
            </a:endParaRPr>
          </a:p>
          <a:p>
            <a:pPr lvl="4">
              <a:buFont typeface="Arial"/>
              <a:buChar char="•"/>
            </a:pPr>
            <a:r>
              <a:rPr lang="en-US"/>
              <a:t>If the DOB is not valid, verify the five (5) digit zip code and subsequently verify the last four (4) digits of SSN.</a:t>
            </a:r>
            <a:endParaRPr lang="en-US">
              <a:cs typeface="Calibri"/>
            </a:endParaRPr>
          </a:p>
          <a:p>
            <a:pPr lvl="4">
              <a:buFont typeface="Arial"/>
              <a:buChar char="•"/>
            </a:pPr>
            <a:r>
              <a:rPr lang="en-US"/>
              <a:t>If the SSN is not valid, verify the eight (8) digit DOB and subsequently verify the five (5) digit zip code.</a:t>
            </a:r>
            <a:endParaRPr lang="en-US">
              <a:cs typeface="Calibri"/>
            </a:endParaRPr>
          </a:p>
          <a:p>
            <a:pPr lvl="4">
              <a:buFont typeface="Arial"/>
              <a:buChar char="•"/>
            </a:pPr>
            <a:r>
              <a:rPr lang="en-US"/>
              <a:t>If there is no valid SSN or zip code, then only verify eight (8) digit DOB.</a:t>
            </a:r>
            <a:endParaRPr lang="en-US">
              <a:cs typeface="Calibri"/>
            </a:endParaRPr>
          </a:p>
          <a:p>
            <a:pPr lvl="4">
              <a:buFont typeface="Arial"/>
              <a:buChar char="•"/>
            </a:pPr>
            <a:r>
              <a:rPr lang="en-US"/>
              <a:t>If the SSN is not valid and no DOB, then verify only the five (5) digit zip code once.</a:t>
            </a:r>
            <a:endParaRPr lang="en-US">
              <a:cs typeface="Calibri"/>
            </a:endParaRPr>
          </a:p>
          <a:p>
            <a:pPr lvl="4">
              <a:buFont typeface="Arial"/>
              <a:buChar char="•"/>
            </a:pPr>
            <a:r>
              <a:rPr lang="en-US"/>
              <a:t>If the SSN is not valid, no DOB, and no zip code, then transfer the call to the NC state EBT call center.</a:t>
            </a:r>
            <a:endParaRPr lang="en-US">
              <a:cs typeface="Calibri"/>
            </a:endParaRPr>
          </a:p>
          <a:p>
            <a:pPr lvl="3">
              <a:buFont typeface="Arial"/>
              <a:buChar char="•"/>
            </a:pPr>
            <a:r>
              <a:rPr lang="en-US"/>
              <a:t>Vendor will update the cardholder portal/mobile application to verify the following information for a PIN Select or PIN Change request to link an EBT card to a registered user account:</a:t>
            </a:r>
            <a:endParaRPr lang="en-US">
              <a:cs typeface="Calibri"/>
            </a:endParaRPr>
          </a:p>
          <a:p>
            <a:pPr lvl="4">
              <a:buFont typeface="Arial"/>
              <a:buChar char="•"/>
            </a:pPr>
            <a:r>
              <a:rPr lang="en-US"/>
              <a:t>If the SSN is valid, verify the eight (8) digit DOB (mm/dd/yyyy) and the last four (4) digits of SSN.</a:t>
            </a:r>
            <a:endParaRPr lang="en-US">
              <a:cs typeface="Calibri"/>
            </a:endParaRPr>
          </a:p>
          <a:p>
            <a:pPr lvl="4">
              <a:buFont typeface="Arial"/>
              <a:buChar char="•"/>
            </a:pPr>
            <a:r>
              <a:rPr lang="en-US"/>
              <a:t>If the DOB is not valid, verify the five (5) digit zip code and the last four (4) digits of SSN.</a:t>
            </a:r>
            <a:endParaRPr lang="en-US">
              <a:cs typeface="Calibri"/>
            </a:endParaRPr>
          </a:p>
          <a:p>
            <a:pPr lvl="4">
              <a:buFont typeface="Arial"/>
              <a:buChar char="•"/>
            </a:pPr>
            <a:r>
              <a:rPr lang="en-US"/>
              <a:t>If the SSN is not valid, verify the eight (8) digit DOB and five (5) digit zip code.</a:t>
            </a:r>
            <a:endParaRPr lang="en-US">
              <a:cs typeface="Calibri"/>
            </a:endParaRPr>
          </a:p>
          <a:p>
            <a:pPr lvl="4">
              <a:buFont typeface="Arial"/>
              <a:buChar char="•"/>
            </a:pPr>
            <a:r>
              <a:rPr lang="en-US"/>
              <a:t>If there is no valid SSN or zip code, then only verify eight (8) digit DOB.</a:t>
            </a:r>
            <a:endParaRPr lang="en-US">
              <a:cs typeface="Calibri"/>
            </a:endParaRPr>
          </a:p>
          <a:p>
            <a:pPr lvl="4">
              <a:buFont typeface="Arial"/>
              <a:buChar char="•"/>
            </a:pPr>
            <a:r>
              <a:rPr lang="en-US"/>
              <a:t>If the SSN is not valid and no DOB, then verify only the five (5) digit zip code once.</a:t>
            </a:r>
            <a:endParaRPr lang="en-US">
              <a:cs typeface="Calibri"/>
            </a:endParaRPr>
          </a:p>
          <a:p>
            <a:pPr lvl="4">
              <a:buFont typeface="Arial"/>
              <a:buChar char="•"/>
            </a:pPr>
            <a:r>
              <a:rPr lang="en-US"/>
              <a:t>If the SSN is not valid, no DOB, and no zip code, then display the referral message as approved by the State.</a:t>
            </a:r>
          </a:p>
          <a:p>
            <a:pPr lvl="1"/>
            <a:r>
              <a:rPr lang="en-US"/>
              <a:t>3. Vendor will implement enhancement to block commonly used PINs from being selected by North Carolina EBT cardholders and prevent cardholders from re-selecting the current PIN value.</a:t>
            </a:r>
            <a:endParaRPr lang="en-US">
              <a:cs typeface="Calibri" panose="020F0502020204030204"/>
            </a:endParaRPr>
          </a:p>
          <a:p>
            <a:pPr marL="1572368" lvl="3" indent="-174708">
              <a:buFont typeface="Arial"/>
              <a:buChar char="•"/>
            </a:pPr>
            <a:r>
              <a:rPr lang="en-US"/>
              <a:t>Vendor will disallow cardholders from selecting commonly used PINs via the cardholder portal/mobile application and IVR.</a:t>
            </a:r>
            <a:endParaRPr lang="en-US">
              <a:cs typeface="Calibri"/>
            </a:endParaRPr>
          </a:p>
          <a:p>
            <a:pPr marL="1572368" lvl="3" indent="-174708">
              <a:buFont typeface="Arial"/>
              <a:buChar char="•"/>
            </a:pPr>
            <a:r>
              <a:rPr lang="en-US"/>
              <a:t>Vendor will disallow cardholders from selecting the current PIN as the new PIN value via the cardholder portal/mobile application and IVR.</a:t>
            </a:r>
            <a:endParaRPr lang="en-US">
              <a:cs typeface="Calibri"/>
            </a:endParaRPr>
          </a:p>
          <a:p>
            <a:pPr marL="1572368" lvl="3" indent="-174708">
              <a:buFont typeface="Arial"/>
              <a:buChar char="•"/>
            </a:pPr>
            <a:r>
              <a:rPr lang="en-US"/>
              <a:t>Vendor will work with the State to determine up to 20 PIN values that cardholders will not be able to select.</a:t>
            </a:r>
            <a:endParaRPr lang="en-US">
              <a:cs typeface="Calibri"/>
            </a:endParaRPr>
          </a:p>
          <a:p>
            <a:pPr marL="1572368" lvl="3" indent="-174708">
              <a:buFont typeface="Arial"/>
              <a:buChar char="•"/>
            </a:pPr>
            <a:r>
              <a:rPr lang="en-US"/>
              <a:t>Vendor will work with the State to set an implementation date for blocking common PINs.</a:t>
            </a:r>
            <a:endParaRPr lang="en-US">
              <a:cs typeface="Calibri"/>
            </a:endParaRPr>
          </a:p>
          <a:p>
            <a:pPr marL="1572368" lvl="3" indent="-174708">
              <a:buFont typeface="Arial"/>
              <a:buChar char="•"/>
            </a:pPr>
            <a:r>
              <a:rPr lang="en-US"/>
              <a:t>Vendor will provide a message in the cardholder portal/mobile application as approved by the State to be displayed when a cardholder attempts to select or change a PIN to a PIN that is not allowed.</a:t>
            </a:r>
            <a:endParaRPr lang="en-US">
              <a:cs typeface="Calibri"/>
            </a:endParaRPr>
          </a:p>
          <a:p>
            <a:pPr marL="1572368" lvl="3" indent="-174708">
              <a:buFont typeface="Arial"/>
              <a:buChar char="•"/>
            </a:pPr>
            <a:r>
              <a:rPr lang="en-US"/>
              <a:t>Vendor will speak the message “Your State does not allow the selection of PINs that are easy to guess such as 1234 or all of the same number such as all one’s, lets try selecting a different PIN” in the IVR when a cardholder attempts to select or change a PIN to a PIN that is not allowed.</a:t>
            </a:r>
            <a:endParaRPr lang="en-US">
              <a:cs typeface="Calibri"/>
            </a:endParaRPr>
          </a:p>
          <a:p>
            <a:pPr lvl="3"/>
            <a:endParaRPr lang="en-US">
              <a:cs typeface="Calibri"/>
            </a:endParaRPr>
          </a:p>
          <a:p>
            <a:pPr marL="232943" indent="-232943">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AC47554A-6AF9-4E04-9000-C4D6ACE9E552}" type="slidenum">
              <a:rPr lang="en-US" smtClean="0"/>
              <a:t>16</a:t>
            </a:fld>
            <a:endParaRPr lang="en-US"/>
          </a:p>
        </p:txBody>
      </p:sp>
    </p:spTree>
    <p:extLst>
      <p:ext uri="{BB962C8B-B14F-4D97-AF65-F5344CB8AC3E}">
        <p14:creationId xmlns:p14="http://schemas.microsoft.com/office/powerpoint/2010/main" val="167408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1DC9A-282D-49B7-AA5E-A8A589790AE6}" type="slidenum">
              <a:rPr lang="en-US" smtClean="0"/>
              <a:t>17</a:t>
            </a:fld>
            <a:endParaRPr lang="en-US"/>
          </a:p>
        </p:txBody>
      </p:sp>
    </p:spTree>
    <p:extLst>
      <p:ext uri="{BB962C8B-B14F-4D97-AF65-F5344CB8AC3E}">
        <p14:creationId xmlns:p14="http://schemas.microsoft.com/office/powerpoint/2010/main" val="331601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a:r>
              <a:rPr lang="en-US">
                <a:cs typeface="Calibri" panose="020F0502020204030204"/>
              </a:rPr>
              <a:t>IVR Balance </a:t>
            </a:r>
            <a:r>
              <a:rPr lang="en-US"/>
              <a:t>Vendor will add prompts in the IVR flow to validate the caller before playing the balance:</a:t>
            </a:r>
            <a:endParaRPr lang="en-US">
              <a:cs typeface="Calibri" panose="020F0502020204030204"/>
            </a:endParaRPr>
          </a:p>
          <a:p>
            <a:pPr lvl="4">
              <a:buFont typeface="Arial"/>
              <a:buChar char="•"/>
            </a:pPr>
            <a:r>
              <a:rPr lang="en-US"/>
              <a:t>Vendor will ask for the cardholder’s 16-digit card number</a:t>
            </a:r>
            <a:endParaRPr lang="en-US">
              <a:cs typeface="Calibri" panose="020F0502020204030204"/>
            </a:endParaRPr>
          </a:p>
          <a:p>
            <a:pPr lvl="4">
              <a:buFont typeface="Arial"/>
              <a:buChar char="•"/>
            </a:pPr>
            <a:r>
              <a:rPr lang="en-US"/>
              <a:t>Vendor will ask for the cardholder’s eight (8) digit date of birth (DOB)</a:t>
            </a:r>
            <a:endParaRPr lang="en-US">
              <a:cs typeface="Calibri" panose="020F0502020204030204"/>
            </a:endParaRPr>
          </a:p>
          <a:p>
            <a:pPr lvl="4">
              <a:buFont typeface="Arial"/>
              <a:buChar char="•"/>
            </a:pPr>
            <a:r>
              <a:rPr lang="en-US"/>
              <a:t>If the cardholder’s DOB is not in Vendor’s system (i.e., ebtEDGE), vendor will ask for the five (5) digit zip code.</a:t>
            </a:r>
            <a:endParaRPr lang="en-US">
              <a:cs typeface="Calibri"/>
            </a:endParaRPr>
          </a:p>
          <a:p>
            <a:pPr lvl="4">
              <a:buFont typeface="Arial"/>
              <a:buChar char="•"/>
            </a:pPr>
            <a:r>
              <a:rPr lang="en-US"/>
              <a:t>If neither the DOB or zip code is in the Vendor’s system, then the call will end without playing the balance.</a:t>
            </a:r>
            <a:endParaRPr lang="en-US">
              <a:cs typeface="Calibri"/>
            </a:endParaRPr>
          </a:p>
          <a:p>
            <a:pPr lvl="3">
              <a:buFont typeface="Arial"/>
              <a:buChar char="•"/>
            </a:pPr>
            <a:r>
              <a:rPr lang="en-US"/>
              <a:t>Vendor will allow the caller to enter a response to the validation prompt up to three (3) times. If there is no match after three (3) attempts, then the call will end without playing the balance.</a:t>
            </a:r>
          </a:p>
          <a:p>
            <a:pPr lvl="1"/>
            <a:r>
              <a:rPr lang="en-US"/>
              <a:t>2.Vendor will implement enhancement to add date of birth to validation when a North Carolina EBT cardholder is selecting/changing a PIN in the IVR or cardholder portal/mobile application,</a:t>
            </a:r>
            <a:endParaRPr lang="en-US">
              <a:cs typeface="Calibri"/>
            </a:endParaRPr>
          </a:p>
          <a:p>
            <a:pPr lvl="2">
              <a:buFont typeface="Arial"/>
              <a:buChar char="•"/>
            </a:pPr>
            <a:br>
              <a:rPr lang="en-US"/>
            </a:br>
            <a:endParaRPr lang="en-US"/>
          </a:p>
          <a:p>
            <a:pPr lvl="2">
              <a:buFont typeface="Arial"/>
              <a:buChar char="•"/>
            </a:pPr>
            <a:r>
              <a:rPr lang="en-US"/>
              <a:t> </a:t>
            </a:r>
            <a:endParaRPr lang="en-US">
              <a:cs typeface="Calibri" panose="020F0502020204030204"/>
            </a:endParaRPr>
          </a:p>
          <a:p>
            <a:pPr lvl="2">
              <a:buFont typeface="Arial"/>
              <a:buChar char="•"/>
            </a:pPr>
            <a:r>
              <a:rPr lang="en-US"/>
              <a:t>or when linking a card in the cardholder portal/mobile application. Specific details of flows may be adjusted based on agreement by both parties via written approval.</a:t>
            </a:r>
            <a:endParaRPr lang="en-US">
              <a:cs typeface="Calibri" panose="020F0502020204030204"/>
            </a:endParaRPr>
          </a:p>
          <a:p>
            <a:pPr lvl="3">
              <a:buFont typeface="Arial"/>
              <a:buChar char="•"/>
            </a:pPr>
            <a:r>
              <a:rPr lang="en-US"/>
              <a:t>Vendor will update the IVR PIN Select process to have the caller verify the following information on each PIN Select or PIN Change attempt:</a:t>
            </a:r>
            <a:endParaRPr lang="en-US">
              <a:cs typeface="Calibri" panose="020F0502020204030204"/>
            </a:endParaRPr>
          </a:p>
          <a:p>
            <a:pPr lvl="4">
              <a:buFont typeface="Arial"/>
              <a:buChar char="•"/>
            </a:pPr>
            <a:r>
              <a:rPr lang="en-US"/>
              <a:t>If the Social Security Number (SSN) is valid, verify the eight (8) digit DOB (mm/dd/yyyy) and subsequently verify the last four (4) digits of SSN.</a:t>
            </a:r>
            <a:endParaRPr lang="en-US">
              <a:cs typeface="Calibri"/>
            </a:endParaRPr>
          </a:p>
          <a:p>
            <a:pPr lvl="4">
              <a:buFont typeface="Arial"/>
              <a:buChar char="•"/>
            </a:pPr>
            <a:r>
              <a:rPr lang="en-US"/>
              <a:t>If the DOB is not valid, verify the five (5) digit zip code and subsequently verify the last four (4) digits of SSN.</a:t>
            </a:r>
            <a:endParaRPr lang="en-US">
              <a:cs typeface="Calibri"/>
            </a:endParaRPr>
          </a:p>
          <a:p>
            <a:pPr lvl="4">
              <a:buFont typeface="Arial"/>
              <a:buChar char="•"/>
            </a:pPr>
            <a:r>
              <a:rPr lang="en-US"/>
              <a:t>If the SSN is not valid, verify the eight (8) digit DOB and subsequently verify the five (5) digit zip code.</a:t>
            </a:r>
            <a:endParaRPr lang="en-US">
              <a:cs typeface="Calibri"/>
            </a:endParaRPr>
          </a:p>
          <a:p>
            <a:pPr lvl="4">
              <a:buFont typeface="Arial"/>
              <a:buChar char="•"/>
            </a:pPr>
            <a:r>
              <a:rPr lang="en-US"/>
              <a:t>If there is no valid SSN or zip code, then only verify eight (8) digit DOB.</a:t>
            </a:r>
            <a:endParaRPr lang="en-US">
              <a:cs typeface="Calibri"/>
            </a:endParaRPr>
          </a:p>
          <a:p>
            <a:pPr lvl="4">
              <a:buFont typeface="Arial"/>
              <a:buChar char="•"/>
            </a:pPr>
            <a:r>
              <a:rPr lang="en-US"/>
              <a:t>If the SSN is not valid and no DOB, then verify only the five (5) digit zip code once.</a:t>
            </a:r>
            <a:endParaRPr lang="en-US">
              <a:cs typeface="Calibri"/>
            </a:endParaRPr>
          </a:p>
          <a:p>
            <a:pPr lvl="4">
              <a:buFont typeface="Arial"/>
              <a:buChar char="•"/>
            </a:pPr>
            <a:r>
              <a:rPr lang="en-US"/>
              <a:t>If the SSN is not valid, no DOB, and no zip code, then transfer the call to the NC state EBT call center.</a:t>
            </a:r>
            <a:endParaRPr lang="en-US">
              <a:cs typeface="Calibri"/>
            </a:endParaRPr>
          </a:p>
          <a:p>
            <a:pPr lvl="3">
              <a:buFont typeface="Arial"/>
              <a:buChar char="•"/>
            </a:pPr>
            <a:r>
              <a:rPr lang="en-US"/>
              <a:t>Vendor will update the cardholder portal/mobile application to verify the following information for a PIN Select or PIN Change request to link an EBT card to a registered user account:</a:t>
            </a:r>
            <a:endParaRPr lang="en-US">
              <a:cs typeface="Calibri"/>
            </a:endParaRPr>
          </a:p>
          <a:p>
            <a:pPr lvl="4">
              <a:buFont typeface="Arial"/>
              <a:buChar char="•"/>
            </a:pPr>
            <a:r>
              <a:rPr lang="en-US"/>
              <a:t>If the SSN is valid, verify the eight (8) digit DOB (mm/dd/yyyy) and the last four (4) digits of SSN.</a:t>
            </a:r>
            <a:endParaRPr lang="en-US">
              <a:cs typeface="Calibri"/>
            </a:endParaRPr>
          </a:p>
          <a:p>
            <a:pPr lvl="4">
              <a:buFont typeface="Arial"/>
              <a:buChar char="•"/>
            </a:pPr>
            <a:r>
              <a:rPr lang="en-US"/>
              <a:t>If the DOB is not valid, verify the five (5) digit zip code and the last four (4) digits of SSN.</a:t>
            </a:r>
            <a:endParaRPr lang="en-US">
              <a:cs typeface="Calibri"/>
            </a:endParaRPr>
          </a:p>
          <a:p>
            <a:pPr lvl="4">
              <a:buFont typeface="Arial"/>
              <a:buChar char="•"/>
            </a:pPr>
            <a:r>
              <a:rPr lang="en-US"/>
              <a:t>If the SSN is not valid, verify the eight (8) digit DOB and five (5) digit zip code.</a:t>
            </a:r>
            <a:endParaRPr lang="en-US">
              <a:cs typeface="Calibri"/>
            </a:endParaRPr>
          </a:p>
          <a:p>
            <a:pPr lvl="4">
              <a:buFont typeface="Arial"/>
              <a:buChar char="•"/>
            </a:pPr>
            <a:r>
              <a:rPr lang="en-US"/>
              <a:t>If there is no valid SSN or zip code, then only verify eight (8) digit DOB.</a:t>
            </a:r>
            <a:endParaRPr lang="en-US">
              <a:cs typeface="Calibri"/>
            </a:endParaRPr>
          </a:p>
          <a:p>
            <a:pPr lvl="4">
              <a:buFont typeface="Arial"/>
              <a:buChar char="•"/>
            </a:pPr>
            <a:r>
              <a:rPr lang="en-US"/>
              <a:t>If the SSN is not valid and no DOB, then verify only the five (5) digit zip code once.</a:t>
            </a:r>
            <a:endParaRPr lang="en-US">
              <a:cs typeface="Calibri"/>
            </a:endParaRPr>
          </a:p>
          <a:p>
            <a:pPr lvl="4">
              <a:buFont typeface="Arial"/>
              <a:buChar char="•"/>
            </a:pPr>
            <a:r>
              <a:rPr lang="en-US"/>
              <a:t>If the SSN is not valid, no DOB, and no zip code, then display the referral message as approved by the State.</a:t>
            </a:r>
          </a:p>
          <a:p>
            <a:pPr lvl="1"/>
            <a:r>
              <a:rPr lang="en-US"/>
              <a:t>3. Vendor will implement enhancement to block commonly used PINs from being selected by North Carolina EBT cardholders and prevent cardholders from re-selecting the current PIN value.</a:t>
            </a:r>
            <a:endParaRPr lang="en-US">
              <a:cs typeface="Calibri" panose="020F0502020204030204"/>
            </a:endParaRPr>
          </a:p>
          <a:p>
            <a:pPr marL="1572368" lvl="3" indent="-174708">
              <a:buFont typeface="Arial"/>
              <a:buChar char="•"/>
            </a:pPr>
            <a:r>
              <a:rPr lang="en-US"/>
              <a:t>Vendor will disallow cardholders from selecting commonly used PINs via the cardholder portal/mobile application and IVR.</a:t>
            </a:r>
            <a:endParaRPr lang="en-US">
              <a:cs typeface="Calibri"/>
            </a:endParaRPr>
          </a:p>
          <a:p>
            <a:pPr marL="1572368" lvl="3" indent="-174708">
              <a:buFont typeface="Arial"/>
              <a:buChar char="•"/>
            </a:pPr>
            <a:r>
              <a:rPr lang="en-US"/>
              <a:t>Vendor will disallow cardholders from selecting the current PIN as the new PIN value via the cardholder portal/mobile application and IVR.</a:t>
            </a:r>
            <a:endParaRPr lang="en-US">
              <a:cs typeface="Calibri"/>
            </a:endParaRPr>
          </a:p>
          <a:p>
            <a:pPr marL="1572368" lvl="3" indent="-174708">
              <a:buFont typeface="Arial"/>
              <a:buChar char="•"/>
            </a:pPr>
            <a:r>
              <a:rPr lang="en-US"/>
              <a:t>Vendor will work with the State to determine up to 20 PIN values that cardholders will not be able to select.</a:t>
            </a:r>
            <a:endParaRPr lang="en-US">
              <a:cs typeface="Calibri"/>
            </a:endParaRPr>
          </a:p>
          <a:p>
            <a:pPr marL="1572368" lvl="3" indent="-174708">
              <a:buFont typeface="Arial"/>
              <a:buChar char="•"/>
            </a:pPr>
            <a:r>
              <a:rPr lang="en-US"/>
              <a:t>Vendor will work with the State to set an implementation date for blocking common PINs.</a:t>
            </a:r>
            <a:endParaRPr lang="en-US">
              <a:cs typeface="Calibri"/>
            </a:endParaRPr>
          </a:p>
          <a:p>
            <a:pPr marL="1572368" lvl="3" indent="-174708">
              <a:buFont typeface="Arial"/>
              <a:buChar char="•"/>
            </a:pPr>
            <a:r>
              <a:rPr lang="en-US"/>
              <a:t>Vendor will provide a message in the cardholder portal/mobile application as approved by the State to be displayed when a cardholder attempts to select or change a PIN to a PIN that is not allowed.</a:t>
            </a:r>
            <a:endParaRPr lang="en-US">
              <a:cs typeface="Calibri"/>
            </a:endParaRPr>
          </a:p>
          <a:p>
            <a:pPr marL="1572368" lvl="3" indent="-174708">
              <a:buFont typeface="Arial"/>
              <a:buChar char="•"/>
            </a:pPr>
            <a:r>
              <a:rPr lang="en-US"/>
              <a:t>Vendor will speak the message “Your State does not allow the selection of PINs that are easy to guess such as 1234 or all of the same number such as all one’s, lets try selecting a different PIN” in the IVR when a cardholder attempts to select or change a PIN to a PIN that is not allowed.</a:t>
            </a:r>
            <a:endParaRPr lang="en-US">
              <a:cs typeface="Calibri"/>
            </a:endParaRPr>
          </a:p>
          <a:p>
            <a:pPr lvl="3"/>
            <a:endParaRPr lang="en-US">
              <a:cs typeface="Calibri"/>
            </a:endParaRPr>
          </a:p>
          <a:p>
            <a:pPr marL="232943" indent="-232943">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AC47554A-6AF9-4E04-9000-C4D6ACE9E552}" type="slidenum">
              <a:rPr lang="en-US" smtClean="0"/>
              <a:t>18</a:t>
            </a:fld>
            <a:endParaRPr lang="en-US"/>
          </a:p>
        </p:txBody>
      </p:sp>
    </p:spTree>
    <p:extLst>
      <p:ext uri="{BB962C8B-B14F-4D97-AF65-F5344CB8AC3E}">
        <p14:creationId xmlns:p14="http://schemas.microsoft.com/office/powerpoint/2010/main" val="1769050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1DC9A-282D-49B7-AA5E-A8A589790AE6}" type="slidenum">
              <a:rPr lang="en-US" smtClean="0"/>
              <a:t>19</a:t>
            </a:fld>
            <a:endParaRPr lang="en-US"/>
          </a:p>
        </p:txBody>
      </p:sp>
    </p:spTree>
    <p:extLst>
      <p:ext uri="{BB962C8B-B14F-4D97-AF65-F5344CB8AC3E}">
        <p14:creationId xmlns:p14="http://schemas.microsoft.com/office/powerpoint/2010/main" val="212719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1DC9A-282D-49B7-AA5E-A8A589790AE6}" type="slidenum">
              <a:rPr lang="en-US" smtClean="0"/>
              <a:t>2</a:t>
            </a:fld>
            <a:endParaRPr lang="en-US"/>
          </a:p>
        </p:txBody>
      </p:sp>
    </p:spTree>
    <p:extLst>
      <p:ext uri="{BB962C8B-B14F-4D97-AF65-F5344CB8AC3E}">
        <p14:creationId xmlns:p14="http://schemas.microsoft.com/office/powerpoint/2010/main" val="284787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47554A-6AF9-4E04-9000-C4D6ACE9E552}" type="slidenum">
              <a:rPr lang="en-US" smtClean="0"/>
              <a:t>3</a:t>
            </a:fld>
            <a:endParaRPr lang="en-US"/>
          </a:p>
        </p:txBody>
      </p:sp>
    </p:spTree>
    <p:extLst>
      <p:ext uri="{BB962C8B-B14F-4D97-AF65-F5344CB8AC3E}">
        <p14:creationId xmlns:p14="http://schemas.microsoft.com/office/powerpoint/2010/main" val="403672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47554A-6AF9-4E04-9000-C4D6ACE9E552}" type="slidenum">
              <a:rPr lang="en-US" smtClean="0"/>
              <a:t>4</a:t>
            </a:fld>
            <a:endParaRPr lang="en-US"/>
          </a:p>
        </p:txBody>
      </p:sp>
    </p:spTree>
    <p:extLst>
      <p:ext uri="{BB962C8B-B14F-4D97-AF65-F5344CB8AC3E}">
        <p14:creationId xmlns:p14="http://schemas.microsoft.com/office/powerpoint/2010/main" val="411811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47554A-6AF9-4E04-9000-C4D6ACE9E552}" type="slidenum">
              <a:rPr lang="en-US" smtClean="0"/>
              <a:t>5</a:t>
            </a:fld>
            <a:endParaRPr lang="en-US"/>
          </a:p>
        </p:txBody>
      </p:sp>
    </p:spTree>
    <p:extLst>
      <p:ext uri="{BB962C8B-B14F-4D97-AF65-F5344CB8AC3E}">
        <p14:creationId xmlns:p14="http://schemas.microsoft.com/office/powerpoint/2010/main" val="404909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1DC9A-282D-49B7-AA5E-A8A589790AE6}" type="slidenum">
              <a:rPr lang="en-US" smtClean="0"/>
              <a:t>6</a:t>
            </a:fld>
            <a:endParaRPr lang="en-US"/>
          </a:p>
        </p:txBody>
      </p:sp>
    </p:spTree>
    <p:extLst>
      <p:ext uri="{BB962C8B-B14F-4D97-AF65-F5344CB8AC3E}">
        <p14:creationId xmlns:p14="http://schemas.microsoft.com/office/powerpoint/2010/main" val="66637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47554A-6AF9-4E04-9000-C4D6ACE9E552}" type="slidenum">
              <a:rPr lang="en-US" smtClean="0"/>
              <a:t>7</a:t>
            </a:fld>
            <a:endParaRPr lang="en-US"/>
          </a:p>
        </p:txBody>
      </p:sp>
    </p:spTree>
    <p:extLst>
      <p:ext uri="{BB962C8B-B14F-4D97-AF65-F5344CB8AC3E}">
        <p14:creationId xmlns:p14="http://schemas.microsoft.com/office/powerpoint/2010/main" val="323942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1DC9A-282D-49B7-AA5E-A8A589790AE6}" type="slidenum">
              <a:rPr lang="en-US" smtClean="0"/>
              <a:t>8</a:t>
            </a:fld>
            <a:endParaRPr lang="en-US"/>
          </a:p>
        </p:txBody>
      </p:sp>
    </p:spTree>
    <p:extLst>
      <p:ext uri="{BB962C8B-B14F-4D97-AF65-F5344CB8AC3E}">
        <p14:creationId xmlns:p14="http://schemas.microsoft.com/office/powerpoint/2010/main" val="353322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D82C-547D-D70D-CEE8-E910E08DFE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79546-7C27-7627-1ACA-9A1C239B6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DCACB-6E7D-3DF8-A525-C94D03F90BBE}"/>
              </a:ext>
            </a:extLst>
          </p:cNvPr>
          <p:cNvSpPr>
            <a:spLocks noGrp="1"/>
          </p:cNvSpPr>
          <p:nvPr>
            <p:ph type="body" idx="1"/>
          </p:nvPr>
        </p:nvSpPr>
        <p:spPr/>
        <p:txBody>
          <a:bodyPr/>
          <a:lstStyle/>
          <a:p>
            <a:r>
              <a:rPr lang="en-US"/>
              <a:t>The toolkit describes that SNAP interview requirements and provides information on promising best practices. The toolkit is a resource for State SNAP agencies as they conduct interviews, train staff, and look for ways to improve their interview processes.</a:t>
            </a:r>
          </a:p>
        </p:txBody>
      </p:sp>
      <p:sp>
        <p:nvSpPr>
          <p:cNvPr id="4" name="Slide Number Placeholder 3">
            <a:extLst>
              <a:ext uri="{FF2B5EF4-FFF2-40B4-BE49-F238E27FC236}">
                <a16:creationId xmlns:a16="http://schemas.microsoft.com/office/drawing/2014/main" id="{BDCF7762-4B25-9B00-782F-9BC2DEBD37A1}"/>
              </a:ext>
            </a:extLst>
          </p:cNvPr>
          <p:cNvSpPr>
            <a:spLocks noGrp="1"/>
          </p:cNvSpPr>
          <p:nvPr>
            <p:ph type="sldNum" sz="quarter" idx="5"/>
          </p:nvPr>
        </p:nvSpPr>
        <p:spPr/>
        <p:txBody>
          <a:bodyPr/>
          <a:lstStyle/>
          <a:p>
            <a:pPr defTabSz="931774"/>
            <a:fld id="{AC47554A-6AF9-4E04-9000-C4D6ACE9E552}" type="slidenum">
              <a:rPr lang="en-US">
                <a:solidFill>
                  <a:prstClr val="black"/>
                </a:solidFill>
                <a:latin typeface="Calibri" panose="020F0502020204030204"/>
              </a:rPr>
              <a:pPr defTabSz="931774"/>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98998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7CAB-05B7-027C-7887-DF6F87B7F8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0DC134-DBAE-ADCD-E72E-6D3BFA55A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F8DC0C-45D9-9A05-665E-F19B9E6FEB0C}"/>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5" name="Footer Placeholder 4">
            <a:extLst>
              <a:ext uri="{FF2B5EF4-FFF2-40B4-BE49-F238E27FC236}">
                <a16:creationId xmlns:a16="http://schemas.microsoft.com/office/drawing/2014/main" id="{BA17A787-8485-F05F-8F88-4121B3423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81929-BFF1-21C4-A3B3-8CA22B520AA2}"/>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308441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30EE-BA2F-9EA9-D551-4438C264F8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977DE2-808F-5D0B-323A-39CBAB0E01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C832D-39D4-5E50-1E79-02EBC78086D7}"/>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5" name="Footer Placeholder 4">
            <a:extLst>
              <a:ext uri="{FF2B5EF4-FFF2-40B4-BE49-F238E27FC236}">
                <a16:creationId xmlns:a16="http://schemas.microsoft.com/office/drawing/2014/main" id="{26BBB46A-8735-34B2-615B-9F822A7A9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03A4C-0D82-CECC-A12C-EA4BCAD7A3E0}"/>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94413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8F37E2-FF83-5C26-83B7-E16E496283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1672D6-EECB-E82C-5555-826B66B070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6FD02-8F23-0264-613F-4598D364A520}"/>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5" name="Footer Placeholder 4">
            <a:extLst>
              <a:ext uri="{FF2B5EF4-FFF2-40B4-BE49-F238E27FC236}">
                <a16:creationId xmlns:a16="http://schemas.microsoft.com/office/drawing/2014/main" id="{F5D6320C-B2DC-1166-3FD8-554D18090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6ABCD-EC32-9CD8-A195-A2ADD26104F4}"/>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951897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2630661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C6C350DB-FE13-45B0-BF3B-D542FF7506DA}"/>
              </a:ext>
            </a:extLst>
          </p:cNvPr>
          <p:cNvSpPr>
            <a:spLocks noGrp="1"/>
          </p:cNvSpPr>
          <p:nvPr>
            <p:ph type="title"/>
          </p:nvPr>
        </p:nvSpPr>
        <p:spPr>
          <a:xfrm>
            <a:off x="375795" y="3178525"/>
            <a:ext cx="6310951" cy="500955"/>
          </a:xfrm>
          <a:prstGeom prst="rect">
            <a:avLst/>
          </a:prstGeom>
        </p:spPr>
        <p:txBody>
          <a:bodyPr/>
          <a:lstStyle>
            <a:lvl1pPr>
              <a:defRPr sz="2999" b="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4" name="Arrow: Pentagon 3">
            <a:extLst>
              <a:ext uri="{FF2B5EF4-FFF2-40B4-BE49-F238E27FC236}">
                <a16:creationId xmlns:a16="http://schemas.microsoft.com/office/drawing/2014/main" id="{7A25F2FA-361D-4DDC-BC15-345557566D94}"/>
              </a:ext>
            </a:extLst>
          </p:cNvPr>
          <p:cNvSpPr/>
          <p:nvPr userDrawn="1"/>
        </p:nvSpPr>
        <p:spPr>
          <a:xfrm>
            <a:off x="0" y="0"/>
            <a:ext cx="8524068" cy="6858000"/>
          </a:xfrm>
          <a:prstGeom prst="homePlate">
            <a:avLst>
              <a:gd name="adj" fmla="val 13023"/>
            </a:avLst>
          </a:prstGeom>
          <a:solidFill>
            <a:srgbClr val="034179"/>
          </a:solidFill>
          <a:ln w="9525" cap="flat" cmpd="sng" algn="ctr">
            <a:noFill/>
            <a:prstDash val="solid"/>
          </a:ln>
          <a:effectLst/>
        </p:spPr>
        <p:txBody>
          <a:bodyPr rtlCol="0" anchor="t" anchorCtr="0"/>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199"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Oval 4">
            <a:extLst>
              <a:ext uri="{FF2B5EF4-FFF2-40B4-BE49-F238E27FC236}">
                <a16:creationId xmlns:a16="http://schemas.microsoft.com/office/drawing/2014/main" id="{24C15155-BFA0-4EEA-B59B-E65D5EDCA5FF}"/>
              </a:ext>
            </a:extLst>
          </p:cNvPr>
          <p:cNvSpPr/>
          <p:nvPr userDrawn="1"/>
        </p:nvSpPr>
        <p:spPr>
          <a:xfrm>
            <a:off x="7357564" y="2498651"/>
            <a:ext cx="1860697" cy="1860697"/>
          </a:xfrm>
          <a:prstGeom prst="ellipse">
            <a:avLst/>
          </a:prstGeom>
          <a:solidFill>
            <a:srgbClr val="FFFFFF"/>
          </a:solidFill>
          <a:ln w="76200" cap="flat" cmpd="sng" algn="ctr">
            <a:solidFill>
              <a:srgbClr val="034179"/>
            </a:solidFill>
            <a:prstDash val="solid"/>
          </a:ln>
          <a:effectLst/>
        </p:spPr>
        <p:txBody>
          <a:bodyPr lIns="0" tIns="0" rIns="0" bIns="0" rtlCol="0" anchor="ctr" anchorCtr="0"/>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199" b="1" i="0" u="none" strike="noStrike" kern="0" cap="none" spc="0" normalizeH="0" baseline="0" noProof="0">
              <a:ln>
                <a:noFill/>
              </a:ln>
              <a:solidFill>
                <a:srgbClr val="004375"/>
              </a:solidFill>
              <a:effectLst/>
              <a:uLnTx/>
              <a:uFillTx/>
              <a:latin typeface="Calibri" panose="020F0502020204030204" pitchFamily="34" charset="0"/>
              <a:ea typeface="+mn-ea"/>
              <a:cs typeface="Calibri" panose="020F0502020204030204" pitchFamily="34" charset="0"/>
            </a:endParaRPr>
          </a:p>
        </p:txBody>
      </p:sp>
      <p:sp>
        <p:nvSpPr>
          <p:cNvPr id="6" name="Text Placeholder 5">
            <a:extLst>
              <a:ext uri="{FF2B5EF4-FFF2-40B4-BE49-F238E27FC236}">
                <a16:creationId xmlns:a16="http://schemas.microsoft.com/office/drawing/2014/main" id="{00EB91D5-89CF-4D82-91C7-DEB10CB8184F}"/>
              </a:ext>
            </a:extLst>
          </p:cNvPr>
          <p:cNvSpPr>
            <a:spLocks noGrp="1"/>
          </p:cNvSpPr>
          <p:nvPr>
            <p:ph type="body" sz="quarter" idx="10"/>
          </p:nvPr>
        </p:nvSpPr>
        <p:spPr>
          <a:xfrm>
            <a:off x="7290167" y="2635247"/>
            <a:ext cx="1995488" cy="1587500"/>
          </a:xfrm>
        </p:spPr>
        <p:txBody>
          <a:bodyPr anchor="ctr"/>
          <a:lstStyle>
            <a:lvl1pPr marL="0" indent="0" algn="ctr">
              <a:buNone/>
              <a:defRPr sz="7196" b="1">
                <a:solidFill>
                  <a:srgbClr val="034179"/>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47687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5203-2570-B9A2-CE62-9C4AFFEA2C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7AB39-F860-FDCD-AB84-75F630247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860AE4-9C4D-680E-CF34-C51438E9918D}"/>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5" name="Footer Placeholder 4">
            <a:extLst>
              <a:ext uri="{FF2B5EF4-FFF2-40B4-BE49-F238E27FC236}">
                <a16:creationId xmlns:a16="http://schemas.microsoft.com/office/drawing/2014/main" id="{600FFD87-68D1-E53A-CC37-A0011F07A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1EA59-36BC-01AB-1639-EB99EBAD4976}"/>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328575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0A45-328B-7B09-EE0D-12299C387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12231-4500-697C-4E8B-5E6559672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E1384-3A9D-549E-0BB6-89E20BDF30B5}"/>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5" name="Footer Placeholder 4">
            <a:extLst>
              <a:ext uri="{FF2B5EF4-FFF2-40B4-BE49-F238E27FC236}">
                <a16:creationId xmlns:a16="http://schemas.microsoft.com/office/drawing/2014/main" id="{57BB2CF9-906C-8B97-7093-441636819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A97EA-94CD-6F39-5E8B-6037B76FEFA8}"/>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2347957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1D92-BFE7-48D3-EEC1-610BEB5FB4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88206D-6B25-13DA-4970-36B7A624A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ABC0DC-1568-9350-4944-87EBD0A55781}"/>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5" name="Footer Placeholder 4">
            <a:extLst>
              <a:ext uri="{FF2B5EF4-FFF2-40B4-BE49-F238E27FC236}">
                <a16:creationId xmlns:a16="http://schemas.microsoft.com/office/drawing/2014/main" id="{97B2ADCE-EA5B-1F6A-76E8-CB9AC058A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F3099-BAC0-0AEF-497D-9A4B94FFA13A}"/>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3662451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A3E3D-3D7B-787D-1475-2244A5F63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A5D15-BE43-7764-2210-D03CD0E95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B0D3E0-94A7-0705-1256-A69E1C1F49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60AAF-5DF5-52DE-40BB-5ABB41AC5F81}"/>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6" name="Footer Placeholder 5">
            <a:extLst>
              <a:ext uri="{FF2B5EF4-FFF2-40B4-BE49-F238E27FC236}">
                <a16:creationId xmlns:a16="http://schemas.microsoft.com/office/drawing/2014/main" id="{5B8DE359-03FB-B8C0-B018-E72CFE61A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294B3-CB48-D5FE-782F-497055D7E9AF}"/>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120883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B68B-8C51-8410-239D-28B84861D9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28F60B-9DC5-10C5-6F32-2ECAE045D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F72D3D-DE3B-086E-0B85-4A88EB6B6A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292BB-CFCE-6EF8-1FED-7D415E823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3C52B0-F919-8D2C-2684-FAEEA1064A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B6BAE-509B-1EB7-9543-4234801B3D7D}"/>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8" name="Footer Placeholder 7">
            <a:extLst>
              <a:ext uri="{FF2B5EF4-FFF2-40B4-BE49-F238E27FC236}">
                <a16:creationId xmlns:a16="http://schemas.microsoft.com/office/drawing/2014/main" id="{04B7B8DD-1AF7-CF9F-A1DF-1491CDCC6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40B34C-FB90-284D-A60B-A550BC7B508F}"/>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1321128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02DE-85CB-A5D0-BFF5-C3612B7251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03D05C-34D3-49C8-D330-B6A9B23FC4FD}"/>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4" name="Footer Placeholder 3">
            <a:extLst>
              <a:ext uri="{FF2B5EF4-FFF2-40B4-BE49-F238E27FC236}">
                <a16:creationId xmlns:a16="http://schemas.microsoft.com/office/drawing/2014/main" id="{D974BCA5-250F-09EE-3844-190566617B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AE2D84-4BC4-EACF-7824-15DBA6C8F5AD}"/>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94253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8184-87C4-C895-39B0-2D3140B271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6B920-2DAF-9782-D44C-AF4B1A8432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CF7B4-9E55-7C40-C2A7-C95A214B7717}"/>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5" name="Footer Placeholder 4">
            <a:extLst>
              <a:ext uri="{FF2B5EF4-FFF2-40B4-BE49-F238E27FC236}">
                <a16:creationId xmlns:a16="http://schemas.microsoft.com/office/drawing/2014/main" id="{44987E6B-84EC-A740-DE0B-7A3DBD23A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5840E-3A1C-4910-7A20-6F7DB386ACE4}"/>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3508371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6AEEE-B120-321F-CF76-7E4B19DC03C5}"/>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3" name="Footer Placeholder 2">
            <a:extLst>
              <a:ext uri="{FF2B5EF4-FFF2-40B4-BE49-F238E27FC236}">
                <a16:creationId xmlns:a16="http://schemas.microsoft.com/office/drawing/2014/main" id="{25202BDC-A510-2402-172C-68F19E4579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8831BB-349D-3D34-CB8D-6ABE1F0ED880}"/>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1674029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8A4D-4388-CCF2-5525-3C6F79EFA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0CCCE6-070E-95E5-E655-DAC2AB993E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97FAF2-C697-1A10-568B-3114D5E312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E9225D-38BA-DF1D-1481-5EF28FC311CF}"/>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6" name="Footer Placeholder 5">
            <a:extLst>
              <a:ext uri="{FF2B5EF4-FFF2-40B4-BE49-F238E27FC236}">
                <a16:creationId xmlns:a16="http://schemas.microsoft.com/office/drawing/2014/main" id="{41771C2F-AAF4-7DDD-BF7D-E5D7B8BC0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88D3C-03FB-D787-840E-B1B3B535CCE2}"/>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3500221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9EE-E35C-79F0-72C2-19517656A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F65D89-CD09-C123-FF66-8283FA61F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7ED83C-4EBB-FE5A-D2BF-4A17ED296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F54A1-0217-32F8-8034-BB132FCD10F9}"/>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6" name="Footer Placeholder 5">
            <a:extLst>
              <a:ext uri="{FF2B5EF4-FFF2-40B4-BE49-F238E27FC236}">
                <a16:creationId xmlns:a16="http://schemas.microsoft.com/office/drawing/2014/main" id="{DB1DE604-BD12-657F-29BB-CB7BB7124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B265B-96DC-2F75-FA7C-20B34CB98D29}"/>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3439843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43E6-351C-469A-1D2A-F63DCE2EF8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E21031-025B-843C-5BE2-38A5DEA7FB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40F10-C5DE-E389-1B28-E942839AAABF}"/>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5" name="Footer Placeholder 4">
            <a:extLst>
              <a:ext uri="{FF2B5EF4-FFF2-40B4-BE49-F238E27FC236}">
                <a16:creationId xmlns:a16="http://schemas.microsoft.com/office/drawing/2014/main" id="{B38BEB6A-903F-4423-5E50-BDE2BCFD5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5BC8C-123E-E3A3-5679-CBA343F61A08}"/>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2998273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CE736A-4880-DB8D-F92D-6DD62C0CEF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46C94A-7498-EC00-64D5-72AD948FE2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8E316-47C0-CA82-7F55-36FA7EB84BF9}"/>
              </a:ext>
            </a:extLst>
          </p:cNvPr>
          <p:cNvSpPr>
            <a:spLocks noGrp="1"/>
          </p:cNvSpPr>
          <p:nvPr>
            <p:ph type="dt" sz="half" idx="10"/>
          </p:nvPr>
        </p:nvSpPr>
        <p:spPr/>
        <p:txBody>
          <a:bodyPr/>
          <a:lstStyle/>
          <a:p>
            <a:fld id="{240A4882-DAF4-45BE-A725-9C346A8A4D6C}" type="datetimeFigureOut">
              <a:rPr lang="en-US" smtClean="0"/>
              <a:t>5/29/2024</a:t>
            </a:fld>
            <a:endParaRPr lang="en-US"/>
          </a:p>
        </p:txBody>
      </p:sp>
      <p:sp>
        <p:nvSpPr>
          <p:cNvPr id="5" name="Footer Placeholder 4">
            <a:extLst>
              <a:ext uri="{FF2B5EF4-FFF2-40B4-BE49-F238E27FC236}">
                <a16:creationId xmlns:a16="http://schemas.microsoft.com/office/drawing/2014/main" id="{AC7A5714-8C12-6507-9A08-1DFAEE2B3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631C5-5170-06CD-7ED2-A86AC64C4E9E}"/>
              </a:ext>
            </a:extLst>
          </p:cNvPr>
          <p:cNvSpPr>
            <a:spLocks noGrp="1"/>
          </p:cNvSpPr>
          <p:nvPr>
            <p:ph type="sldNum" sz="quarter" idx="12"/>
          </p:nvPr>
        </p:nvSpPr>
        <p:spPr/>
        <p:txBody>
          <a:bodyPr/>
          <a:lstStyle/>
          <a:p>
            <a:fld id="{5CB2B137-A320-4B78-8BF8-E26FB40F8CF4}" type="slidenum">
              <a:rPr lang="en-US" smtClean="0"/>
              <a:t>‹#›</a:t>
            </a:fld>
            <a:endParaRPr lang="en-US"/>
          </a:p>
        </p:txBody>
      </p:sp>
    </p:spTree>
    <p:extLst>
      <p:ext uri="{BB962C8B-B14F-4D97-AF65-F5344CB8AC3E}">
        <p14:creationId xmlns:p14="http://schemas.microsoft.com/office/powerpoint/2010/main" val="2045749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1239731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185313"/>
            <a:ext cx="11350753"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567024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ea typeface="Arial" panose="020B0604020202020204" pitchFamily="34"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mn-lt"/>
              </a:rPr>
              <a:pPr marL="19049" algn="ctr"/>
              <a:t>‹#›</a:t>
            </a:fld>
            <a:endParaRPr lang="en-US" sz="999">
              <a:solidFill>
                <a:srgbClr val="808080"/>
              </a:solidFill>
              <a:latin typeface="+mn-lt"/>
            </a:endParaRPr>
          </a:p>
        </p:txBody>
      </p:sp>
    </p:spTree>
    <p:extLst>
      <p:ext uri="{BB962C8B-B14F-4D97-AF65-F5344CB8AC3E}">
        <p14:creationId xmlns:p14="http://schemas.microsoft.com/office/powerpoint/2010/main" val="238389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44F7-43CE-9D56-F124-46ACB82B75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62FCE9-B9D7-B5B7-5B33-E48323CEE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1BC8C3-58C7-3AD9-7B31-35A91BB66522}"/>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5" name="Footer Placeholder 4">
            <a:extLst>
              <a:ext uri="{FF2B5EF4-FFF2-40B4-BE49-F238E27FC236}">
                <a16:creationId xmlns:a16="http://schemas.microsoft.com/office/drawing/2014/main" id="{867CC5C7-95DE-F5F6-EB54-4E7F85B35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46D09-8727-E0BD-61D6-8D737946D563}"/>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202576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999F3-4445-2CAF-089A-AD25BD7A4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D3E86-2FE1-8678-05F0-2905D3C171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71361E-A15F-AAEB-F130-F4DF5CAA4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449455-D50B-A3BA-B59A-471C15FA8747}"/>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6" name="Footer Placeholder 5">
            <a:extLst>
              <a:ext uri="{FF2B5EF4-FFF2-40B4-BE49-F238E27FC236}">
                <a16:creationId xmlns:a16="http://schemas.microsoft.com/office/drawing/2014/main" id="{A8CCF0B5-3E7F-8F4F-8DE9-7A26BB091E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A092E-0C41-22E7-AAD2-40E3270B61AF}"/>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96368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A19C-DCCF-D84B-0ED5-73FA224C96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6051FC-D263-811D-6F28-1DC227746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A0EC92-0019-1890-3D9F-DED390F70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1F5033-BBC4-B68E-4F9A-3B18DB744A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69943-7196-ED2D-AC85-05298C3192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B21409-4C86-DA90-4660-887C8E6D36F7}"/>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8" name="Footer Placeholder 7">
            <a:extLst>
              <a:ext uri="{FF2B5EF4-FFF2-40B4-BE49-F238E27FC236}">
                <a16:creationId xmlns:a16="http://schemas.microsoft.com/office/drawing/2014/main" id="{467A0735-D6F6-3540-F32A-090FA54C3E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AC654F-8927-71F7-B0A1-5FE92C346D0E}"/>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67957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5B62-F2AE-E805-9803-D3EF78C29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BB96C-1CBB-82CB-E0CA-3EF57CEAA123}"/>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4" name="Footer Placeholder 3">
            <a:extLst>
              <a:ext uri="{FF2B5EF4-FFF2-40B4-BE49-F238E27FC236}">
                <a16:creationId xmlns:a16="http://schemas.microsoft.com/office/drawing/2014/main" id="{55867EF8-32D8-64CA-9956-A6455489AD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AB1F3D-E8FA-EC4E-4A04-02765BA63FBB}"/>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284445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89F92E-872B-71EA-6A76-0750840B70DE}"/>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3" name="Footer Placeholder 2">
            <a:extLst>
              <a:ext uri="{FF2B5EF4-FFF2-40B4-BE49-F238E27FC236}">
                <a16:creationId xmlns:a16="http://schemas.microsoft.com/office/drawing/2014/main" id="{51010064-5AD8-B9D4-73A8-00EFB7CBCD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3EE697-464B-DF30-2ACA-FA5D39CFF488}"/>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365777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3378-6925-A8E8-FE10-74A2A3F79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2E90A8-D327-FAE5-EFEE-0361B4ADE9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F8AE-4898-52D1-57FA-8581CDE2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D03B1-B43A-4E7A-74A2-95ABFBEA9417}"/>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6" name="Footer Placeholder 5">
            <a:extLst>
              <a:ext uri="{FF2B5EF4-FFF2-40B4-BE49-F238E27FC236}">
                <a16:creationId xmlns:a16="http://schemas.microsoft.com/office/drawing/2014/main" id="{646C2028-A0B6-D4FF-9ACF-DDDF9E133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6B0A71-A2DC-5319-D6CD-516256B14E43}"/>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175706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C15A-B017-6885-72C4-2949626CF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6F5ED3-5AAD-BFC4-89C5-B1FED40FD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3C0A69-8E32-2A80-BA57-1FC41EA5D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A1F7-4536-E752-022F-B5FF87614071}"/>
              </a:ext>
            </a:extLst>
          </p:cNvPr>
          <p:cNvSpPr>
            <a:spLocks noGrp="1"/>
          </p:cNvSpPr>
          <p:nvPr>
            <p:ph type="dt" sz="half" idx="10"/>
          </p:nvPr>
        </p:nvSpPr>
        <p:spPr/>
        <p:txBody>
          <a:bodyPr/>
          <a:lstStyle/>
          <a:p>
            <a:fld id="{F30C98DA-2CE6-4EB2-BB7D-AFAB39817877}" type="datetimeFigureOut">
              <a:rPr lang="en-US" smtClean="0"/>
              <a:t>5/29/2024</a:t>
            </a:fld>
            <a:endParaRPr lang="en-US"/>
          </a:p>
        </p:txBody>
      </p:sp>
      <p:sp>
        <p:nvSpPr>
          <p:cNvPr id="6" name="Footer Placeholder 5">
            <a:extLst>
              <a:ext uri="{FF2B5EF4-FFF2-40B4-BE49-F238E27FC236}">
                <a16:creationId xmlns:a16="http://schemas.microsoft.com/office/drawing/2014/main" id="{5891F0B6-45BF-E7BE-79E4-C960BF2E4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BA524-40BA-A4DC-2AC6-DD036DAC471D}"/>
              </a:ext>
            </a:extLst>
          </p:cNvPr>
          <p:cNvSpPr>
            <a:spLocks noGrp="1"/>
          </p:cNvSpPr>
          <p:nvPr>
            <p:ph type="sldNum" sz="quarter" idx="12"/>
          </p:nvPr>
        </p:nvSpPr>
        <p:spPr/>
        <p:txBody>
          <a:bodyPr/>
          <a:lstStyle/>
          <a:p>
            <a:fld id="{19FE9E5F-5016-4BC5-B532-36A75906DA0D}" type="slidenum">
              <a:rPr lang="en-US" smtClean="0"/>
              <a:t>‹#›</a:t>
            </a:fld>
            <a:endParaRPr lang="en-US"/>
          </a:p>
        </p:txBody>
      </p:sp>
    </p:spTree>
    <p:extLst>
      <p:ext uri="{BB962C8B-B14F-4D97-AF65-F5344CB8AC3E}">
        <p14:creationId xmlns:p14="http://schemas.microsoft.com/office/powerpoint/2010/main" val="328005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F53CF-AAC2-66FE-A6AD-F0E439067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1EDC0-8AAE-CE49-8554-D6E5F0DC0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BAA9B-283A-25B7-CDB6-AAFA9AEB3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C98DA-2CE6-4EB2-BB7D-AFAB39817877}" type="datetimeFigureOut">
              <a:rPr lang="en-US" smtClean="0"/>
              <a:t>5/29/2024</a:t>
            </a:fld>
            <a:endParaRPr lang="en-US"/>
          </a:p>
        </p:txBody>
      </p:sp>
      <p:sp>
        <p:nvSpPr>
          <p:cNvPr id="5" name="Footer Placeholder 4">
            <a:extLst>
              <a:ext uri="{FF2B5EF4-FFF2-40B4-BE49-F238E27FC236}">
                <a16:creationId xmlns:a16="http://schemas.microsoft.com/office/drawing/2014/main" id="{048A914D-130A-5034-4540-67A1AF39D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EFBF44-FBEA-1C68-2FC4-1C2F44702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E9E5F-5016-4BC5-B532-36A75906DA0D}" type="slidenum">
              <a:rPr lang="en-US" smtClean="0"/>
              <a:t>‹#›</a:t>
            </a:fld>
            <a:endParaRPr lang="en-US"/>
          </a:p>
        </p:txBody>
      </p:sp>
    </p:spTree>
    <p:extLst>
      <p:ext uri="{BB962C8B-B14F-4D97-AF65-F5344CB8AC3E}">
        <p14:creationId xmlns:p14="http://schemas.microsoft.com/office/powerpoint/2010/main" val="365906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A37AA5-B946-0A01-6D84-3DE5D01461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40C047-C99A-CDDE-849E-CCF35DF8EF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6F54D-4D3E-BDA4-55C2-A2BAE8D1EB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A4882-DAF4-45BE-A725-9C346A8A4D6C}" type="datetimeFigureOut">
              <a:rPr lang="en-US" smtClean="0"/>
              <a:t>5/29/2024</a:t>
            </a:fld>
            <a:endParaRPr lang="en-US"/>
          </a:p>
        </p:txBody>
      </p:sp>
      <p:sp>
        <p:nvSpPr>
          <p:cNvPr id="5" name="Footer Placeholder 4">
            <a:extLst>
              <a:ext uri="{FF2B5EF4-FFF2-40B4-BE49-F238E27FC236}">
                <a16:creationId xmlns:a16="http://schemas.microsoft.com/office/drawing/2014/main" id="{ABB6AB87-7473-3F13-2496-ACAEE36A4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78564A-B8F4-65A0-8C70-A8866EC66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2B137-A320-4B78-8BF8-E26FB40F8CF4}" type="slidenum">
              <a:rPr lang="en-US" smtClean="0"/>
              <a:t>‹#›</a:t>
            </a:fld>
            <a:endParaRPr lang="en-US"/>
          </a:p>
        </p:txBody>
      </p:sp>
    </p:spTree>
    <p:extLst>
      <p:ext uri="{BB962C8B-B14F-4D97-AF65-F5344CB8AC3E}">
        <p14:creationId xmlns:p14="http://schemas.microsoft.com/office/powerpoint/2010/main" val="8143354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9.emf"/><Relationship Id="rId5" Type="http://schemas.openxmlformats.org/officeDocument/2006/relationships/oleObject" Target="../embeddings/oleObject4.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gcc02.safelinks.protection.outlook.com/?url=https%3A%2F%2Fwww.ecfr.gov%2Fcurrent%2Ftitle-7%2Fsection-273.2%23p-273.2(i)(2)&amp;data=05%7C02%7Ccynthia.ervin%40dhhs.nc.gov%7C288064c6bcf54cda2def08dc6540906c%7C7a7681dcb9d0449a85c3ecc26cd7ed19%7C0%7C0%7C638496575179954778%7CUnknown%7CTWFpbGZsb3d8eyJWIjoiMC4wLjAwMDAiLCJQIjoiV2luMzIiLCJBTiI6Ik1haWwiLCJXVCI6Mn0%3D%7C0%7C%7C%7C&amp;sdata=XgycBrJnDRDh9ERheqh25B57L8uzTLJaq%2FXeQbvHPXo%3D&amp;reserved=0" TargetMode="External"/><Relationship Id="rId3" Type="http://schemas.openxmlformats.org/officeDocument/2006/relationships/notesSlide" Target="../notesSlides/notesSlide13.xml"/><Relationship Id="rId7" Type="http://schemas.openxmlformats.org/officeDocument/2006/relationships/image" Target="../media/image27.sv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7.emf"/><Relationship Id="rId10" Type="http://schemas.openxmlformats.org/officeDocument/2006/relationships/hyperlink" Target="https://gcc02.safelinks.protection.outlook.com/?url=https%3A%2F%2Fwww.ecfr.gov%2Fcurrent%2Ftitle-7%2Fsection-273.2%23p-273.2(i)(3)(ii)&amp;data=05%7C02%7Ccynthia.ervin%40dhhs.nc.gov%7C288064c6bcf54cda2def08dc6540906c%7C7a7681dcb9d0449a85c3ecc26cd7ed19%7C0%7C0%7C638496575179964640%7CUnknown%7CTWFpbGZsb3d8eyJWIjoiMC4wLjAwMDAiLCJQIjoiV2luMzIiLCJBTiI6Ik1haWwiLCJXVCI6Mn0%3D%7C0%7C%7C%7C&amp;sdata=pQ2GpyBsvE0458lPNemUnpcxGlYU5vqA%2FuPwsy0ULbU%3D&amp;reserved=0" TargetMode="External"/><Relationship Id="rId4" Type="http://schemas.openxmlformats.org/officeDocument/2006/relationships/oleObject" Target="../embeddings/oleObject3.bin"/><Relationship Id="rId9" Type="http://schemas.openxmlformats.org/officeDocument/2006/relationships/hyperlink" Target="https://gcc02.safelinks.protection.outlook.com/?url=https%3A%2F%2Fwww.ecfr.gov%2Fcurrent%2Ftitle-7%2Fsection-273.2%23p-273.2(i)(3)(i)&amp;data=05%7C02%7Ccynthia.ervin%40dhhs.nc.gov%7C288064c6bcf54cda2def08dc6540906c%7C7a7681dcb9d0449a85c3ecc26cd7ed19%7C0%7C0%7C638496575179959769%7CUnknown%7CTWFpbGZsb3d8eyJWIjoiMC4wLjAwMDAiLCJQIjoiV2luMzIiLCJBTiI6Ik1haWwiLCJXVCI6Mn0%3D%7C0%7C%7C%7C&amp;sdata=PSDnIN99VYuLLQQq0ENzk6ucAjxShRSTL1lStd6OPyE%3D&amp;reserved=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sv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7.emf"/><Relationship Id="rId10" Type="http://schemas.openxmlformats.org/officeDocument/2006/relationships/image" Target="../media/image18.png"/><Relationship Id="rId4" Type="http://schemas.openxmlformats.org/officeDocument/2006/relationships/oleObject" Target="../embeddings/oleObject2.bin"/><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notesSlide" Target="../notesSlides/notesSlide5.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hyperlink" Target="http://www.ncdhhs.gov/sunbucksapplication" TargetMode="External"/><Relationship Id="rId11" Type="http://schemas.openxmlformats.org/officeDocument/2006/relationships/image" Target="../media/image24.png"/><Relationship Id="rId5" Type="http://schemas.openxmlformats.org/officeDocument/2006/relationships/image" Target="../media/image7.emf"/><Relationship Id="rId10" Type="http://schemas.openxmlformats.org/officeDocument/2006/relationships/image" Target="../media/image23.svg"/><Relationship Id="rId4" Type="http://schemas.openxmlformats.org/officeDocument/2006/relationships/oleObject" Target="../embeddings/oleObject1.bin"/><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hyperlink" Target="https://fns.usda.gov/snap/state-agency-interview-toolkit" TargetMode="External"/><Relationship Id="rId3" Type="http://schemas.openxmlformats.org/officeDocument/2006/relationships/notesSlide" Target="../notesSlides/notesSlide9.xml"/><Relationship Id="rId7" Type="http://schemas.openxmlformats.org/officeDocument/2006/relationships/image" Target="../media/image27.svg"/><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26.png"/><Relationship Id="rId5" Type="http://schemas.openxmlformats.org/officeDocument/2006/relationships/image" Target="../media/image7.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ther and child picking tomatoes">
            <a:extLst>
              <a:ext uri="{FF2B5EF4-FFF2-40B4-BE49-F238E27FC236}">
                <a16:creationId xmlns:a16="http://schemas.microsoft.com/office/drawing/2014/main" id="{54953F1A-2D5C-DFBA-935C-6046EDF758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035" r="8077"/>
          <a:stretch/>
        </p:blipFill>
        <p:spPr>
          <a:xfrm>
            <a:off x="7060018" y="0"/>
            <a:ext cx="5131981" cy="6858000"/>
          </a:xfrm>
          <a:prstGeom prst="rect">
            <a:avLst/>
          </a:prstGeom>
        </p:spPr>
      </p:pic>
      <p:pic>
        <p:nvPicPr>
          <p:cNvPr id="5" name="Picture 4">
            <a:extLst>
              <a:ext uri="{FF2B5EF4-FFF2-40B4-BE49-F238E27FC236}">
                <a16:creationId xmlns:a16="http://schemas.microsoft.com/office/drawing/2014/main" id="{1FFEC55B-C3F3-431C-30BD-DF793C2C2AD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248199" y="5515232"/>
            <a:ext cx="3197561" cy="1765581"/>
          </a:xfrm>
          <a:prstGeom prst="rect">
            <a:avLst/>
          </a:prstGeom>
        </p:spPr>
      </p:pic>
      <p:sp>
        <p:nvSpPr>
          <p:cNvPr id="6" name="Subtitle 6">
            <a:extLst>
              <a:ext uri="{FF2B5EF4-FFF2-40B4-BE49-F238E27FC236}">
                <a16:creationId xmlns:a16="http://schemas.microsoft.com/office/drawing/2014/main" id="{A497131C-1FB9-5239-0460-E95F6691D1F6}"/>
              </a:ext>
            </a:extLst>
          </p:cNvPr>
          <p:cNvSpPr txBox="1">
            <a:spLocks/>
          </p:cNvSpPr>
          <p:nvPr/>
        </p:nvSpPr>
        <p:spPr>
          <a:xfrm>
            <a:off x="59476" y="-165248"/>
            <a:ext cx="6898677" cy="2461846"/>
          </a:xfrm>
          <a:prstGeom prst="rect">
            <a:avLst/>
          </a:prstGeom>
          <a:no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68918"/>
              </a:lnSpc>
              <a:spcBef>
                <a:spcPts val="0"/>
              </a:spcBef>
              <a:defRPr/>
            </a:pPr>
            <a:r>
              <a:rPr lang="en-US" sz="3200" b="1" i="1">
                <a:solidFill>
                  <a:srgbClr val="034179"/>
                </a:solidFill>
                <a:cs typeface="Arial" panose="020B0604020202020204" pitchFamily="34" charset="0"/>
              </a:rPr>
              <a:t>Food and Nutrition Services Updates</a:t>
            </a:r>
            <a:endParaRPr lang="en-US" sz="1600"/>
          </a:p>
          <a:p>
            <a:pPr>
              <a:lnSpc>
                <a:spcPct val="100000"/>
              </a:lnSpc>
              <a:spcBef>
                <a:spcPts val="0"/>
              </a:spcBef>
              <a:defRPr/>
            </a:pPr>
            <a:r>
              <a:rPr lang="en-US" sz="2000" i="1">
                <a:solidFill>
                  <a:srgbClr val="034179"/>
                </a:solidFill>
                <a:cs typeface="Times New Roman"/>
              </a:rPr>
              <a:t>Economical Services Committee</a:t>
            </a:r>
            <a:endParaRPr lang="en-US"/>
          </a:p>
          <a:p>
            <a:pPr>
              <a:lnSpc>
                <a:spcPct val="100000"/>
              </a:lnSpc>
              <a:spcBef>
                <a:spcPts val="0"/>
              </a:spcBef>
              <a:defRPr/>
            </a:pPr>
            <a:r>
              <a:rPr lang="en-US" sz="2000" i="1">
                <a:solidFill>
                  <a:srgbClr val="034179"/>
                </a:solidFill>
                <a:cs typeface="Times New Roman"/>
              </a:rPr>
              <a:t>June 12, 2024</a:t>
            </a:r>
          </a:p>
        </p:txBody>
      </p:sp>
      <p:sp>
        <p:nvSpPr>
          <p:cNvPr id="3" name="Subtitle 6">
            <a:extLst>
              <a:ext uri="{FF2B5EF4-FFF2-40B4-BE49-F238E27FC236}">
                <a16:creationId xmlns:a16="http://schemas.microsoft.com/office/drawing/2014/main" id="{74704BCD-0718-A24A-C9E4-5BA037CDF169}"/>
              </a:ext>
            </a:extLst>
          </p:cNvPr>
          <p:cNvSpPr txBox="1">
            <a:spLocks/>
          </p:cNvSpPr>
          <p:nvPr/>
        </p:nvSpPr>
        <p:spPr>
          <a:xfrm>
            <a:off x="248198" y="2871799"/>
            <a:ext cx="6608089" cy="2461846"/>
          </a:xfrm>
          <a:prstGeom prst="rect">
            <a:avLst/>
          </a:prstGeom>
          <a:noFill/>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68918"/>
              </a:lnSpc>
              <a:spcBef>
                <a:spcPts val="0"/>
              </a:spcBef>
              <a:defRPr/>
            </a:pPr>
            <a:r>
              <a:rPr lang="en-US" b="1" i="1">
                <a:solidFill>
                  <a:srgbClr val="034179"/>
                </a:solidFill>
                <a:cs typeface="Arial" panose="020B0604020202020204" pitchFamily="34" charset="0"/>
              </a:rPr>
              <a:t>Cynthia Ervin, Assistant Director, FNS</a:t>
            </a:r>
          </a:p>
          <a:p>
            <a:pPr>
              <a:lnSpc>
                <a:spcPct val="168918"/>
              </a:lnSpc>
              <a:spcBef>
                <a:spcPts val="0"/>
              </a:spcBef>
              <a:defRPr/>
            </a:pPr>
            <a:r>
              <a:rPr lang="en-US" i="1">
                <a:solidFill>
                  <a:srgbClr val="034179"/>
                </a:solidFill>
                <a:cs typeface="Arial" panose="020B0604020202020204" pitchFamily="34" charset="0"/>
              </a:rPr>
              <a:t>Cynthia.ervin@dhhs.nc.gov</a:t>
            </a:r>
          </a:p>
          <a:p>
            <a:pPr>
              <a:lnSpc>
                <a:spcPct val="168918"/>
              </a:lnSpc>
              <a:spcBef>
                <a:spcPts val="0"/>
              </a:spcBef>
              <a:defRPr/>
            </a:pPr>
            <a:r>
              <a:rPr lang="en-US" b="1" i="1">
                <a:solidFill>
                  <a:srgbClr val="034179"/>
                </a:solidFill>
                <a:cs typeface="Arial" panose="020B0604020202020204" pitchFamily="34" charset="0"/>
              </a:rPr>
              <a:t>Jerquitta Hicks Smallwood, Deputy Director, FNS</a:t>
            </a:r>
          </a:p>
          <a:p>
            <a:pPr>
              <a:lnSpc>
                <a:spcPct val="168918"/>
              </a:lnSpc>
              <a:spcBef>
                <a:spcPts val="0"/>
              </a:spcBef>
              <a:defRPr/>
            </a:pPr>
            <a:r>
              <a:rPr lang="en-US" i="1">
                <a:solidFill>
                  <a:srgbClr val="034179"/>
                </a:solidFill>
                <a:cs typeface="Arial" panose="020B0604020202020204" pitchFamily="34" charset="0"/>
              </a:rPr>
              <a:t>Jerquitta.smallwood@dhhs.nc.gov </a:t>
            </a:r>
            <a:endParaRPr lang="en-US" sz="1600" i="1">
              <a:solidFill>
                <a:srgbClr val="034179"/>
              </a:solidFill>
              <a:cs typeface="Times New Roman"/>
            </a:endParaRPr>
          </a:p>
        </p:txBody>
      </p:sp>
    </p:spTree>
    <p:extLst>
      <p:ext uri="{BB962C8B-B14F-4D97-AF65-F5344CB8AC3E}">
        <p14:creationId xmlns:p14="http://schemas.microsoft.com/office/powerpoint/2010/main" val="45357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FD7220-4A5E-A520-E6D4-2D8D8275760C}"/>
              </a:ext>
            </a:extLst>
          </p:cNvPr>
          <p:cNvPicPr>
            <a:picLocks noChangeAspect="1"/>
          </p:cNvPicPr>
          <p:nvPr/>
        </p:nvPicPr>
        <p:blipFill>
          <a:blip r:embed="rId3"/>
          <a:stretch>
            <a:fillRect/>
          </a:stretch>
        </p:blipFill>
        <p:spPr>
          <a:xfrm>
            <a:off x="643467" y="866309"/>
            <a:ext cx="10905066" cy="5125380"/>
          </a:xfrm>
          <a:prstGeom prst="rect">
            <a:avLst/>
          </a:prstGeom>
        </p:spPr>
      </p:pic>
      <p:sp>
        <p:nvSpPr>
          <p:cNvPr id="2" name="TextBox 1">
            <a:extLst>
              <a:ext uri="{FF2B5EF4-FFF2-40B4-BE49-F238E27FC236}">
                <a16:creationId xmlns:a16="http://schemas.microsoft.com/office/drawing/2014/main" id="{CA70F61C-8CE2-F54F-9D2E-EAE8062B837F}"/>
              </a:ext>
            </a:extLst>
          </p:cNvPr>
          <p:cNvSpPr txBox="1"/>
          <p:nvPr/>
        </p:nvSpPr>
        <p:spPr>
          <a:xfrm>
            <a:off x="1838454" y="5972875"/>
            <a:ext cx="9039096"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NC FNS was approved wavier to remove the certain</a:t>
            </a:r>
            <a:r>
              <a:rPr kumimoji="0" lang="en-US" sz="1800" b="0" i="0" u="none" strike="noStrike" kern="1200" cap="none" spc="0" normalizeH="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recertification interview requirement. If approved, the  recertification  interview requirement will be waived through October 31, 2024.</a:t>
            </a:r>
          </a:p>
        </p:txBody>
      </p:sp>
    </p:spTree>
    <p:extLst>
      <p:ext uri="{BB962C8B-B14F-4D97-AF65-F5344CB8AC3E}">
        <p14:creationId xmlns:p14="http://schemas.microsoft.com/office/powerpoint/2010/main" val="54682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55174C7-F0D0-7F47-A5EF-3F012FFE719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55174C7-F0D0-7F47-A5EF-3F012FFE7195}"/>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AB2A723-C176-B344-BD95-D952322D0B6B}"/>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EYInterstate Light" panose="02000506000000020004" pitchFamily="2" charset="0"/>
              <a:ea typeface="+mn-ea"/>
              <a:cs typeface="+mn-cs"/>
              <a:sym typeface="EYInterstate Light" panose="02000506000000020004" pitchFamily="2" charset="0"/>
            </a:endParaRPr>
          </a:p>
        </p:txBody>
      </p:sp>
      <p:pic>
        <p:nvPicPr>
          <p:cNvPr id="13" name="Picture 12">
            <a:extLst>
              <a:ext uri="{FF2B5EF4-FFF2-40B4-BE49-F238E27FC236}">
                <a16:creationId xmlns:a16="http://schemas.microsoft.com/office/drawing/2014/main" id="{46959C44-AF03-4342-A7FD-FD4782D7BDF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0274" y="5578423"/>
            <a:ext cx="3197561" cy="1765581"/>
          </a:xfrm>
          <a:prstGeom prst="rect">
            <a:avLst/>
          </a:prstGeom>
        </p:spPr>
      </p:pic>
      <p:sp>
        <p:nvSpPr>
          <p:cNvPr id="16" name="Subtitle 6">
            <a:extLst>
              <a:ext uri="{FF2B5EF4-FFF2-40B4-BE49-F238E27FC236}">
                <a16:creationId xmlns:a16="http://schemas.microsoft.com/office/drawing/2014/main" id="{8A1A6BEF-2C6A-4698-94FF-C741A9E54AD9}"/>
              </a:ext>
            </a:extLst>
          </p:cNvPr>
          <p:cNvSpPr txBox="1">
            <a:spLocks/>
          </p:cNvSpPr>
          <p:nvPr/>
        </p:nvSpPr>
        <p:spPr>
          <a:xfrm>
            <a:off x="569229" y="2198077"/>
            <a:ext cx="9955453" cy="2461846"/>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spcBef>
                <a:spcPts val="0"/>
              </a:spcBef>
              <a:defRPr/>
            </a:pPr>
            <a:r>
              <a:rPr lang="en-US" sz="4400" b="1" i="1">
                <a:solidFill>
                  <a:srgbClr val="034179"/>
                </a:solidFill>
                <a:cs typeface="Arial"/>
              </a:rPr>
              <a:t> Telephonic Signature Waiver</a:t>
            </a:r>
          </a:p>
          <a:p>
            <a:pPr>
              <a:lnSpc>
                <a:spcPct val="150000"/>
              </a:lnSpc>
              <a:spcBef>
                <a:spcPts val="0"/>
              </a:spcBef>
              <a:defRPr/>
            </a:pPr>
            <a:r>
              <a:rPr lang="en-US" sz="2900" i="1">
                <a:solidFill>
                  <a:srgbClr val="034179"/>
                </a:solidFill>
                <a:cs typeface="Times New Roman"/>
              </a:rPr>
              <a:t>Approved July 1, 2024 – June 30, 2026</a:t>
            </a:r>
            <a:endParaRPr lang="en-US"/>
          </a:p>
        </p:txBody>
      </p:sp>
      <p:sp>
        <p:nvSpPr>
          <p:cNvPr id="2" name="TextBox 1">
            <a:extLst>
              <a:ext uri="{FF2B5EF4-FFF2-40B4-BE49-F238E27FC236}">
                <a16:creationId xmlns:a16="http://schemas.microsoft.com/office/drawing/2014/main" id="{3EBB3A26-7EF1-4379-D804-1AD69E770601}"/>
              </a:ext>
            </a:extLst>
          </p:cNvPr>
          <p:cNvSpPr txBox="1"/>
          <p:nvPr/>
        </p:nvSpPr>
        <p:spPr>
          <a:xfrm>
            <a:off x="2636521" y="4254984"/>
            <a:ext cx="6084276" cy="1323439"/>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a:solidFill>
                  <a:srgbClr val="1E4E79"/>
                </a:solidFill>
                <a:cs typeface="Calibri"/>
              </a:rPr>
              <a:t>NC will continue to submit the telephonic signature waiver request as needed.</a:t>
            </a:r>
            <a:endParaRPr lang="en-US" sz="2400">
              <a:solidFill>
                <a:srgbClr val="1E4E79"/>
              </a:solidFill>
              <a:cs typeface="Calibri"/>
            </a:endParaRPr>
          </a:p>
          <a:p>
            <a:pPr algn="l"/>
            <a:endParaRPr lang="en-US" sz="3200">
              <a:solidFill>
                <a:srgbClr val="1E4E79"/>
              </a:solidFill>
              <a:cs typeface="Calibri"/>
            </a:endParaRPr>
          </a:p>
        </p:txBody>
      </p:sp>
    </p:spTree>
    <p:extLst>
      <p:ext uri="{BB962C8B-B14F-4D97-AF65-F5344CB8AC3E}">
        <p14:creationId xmlns:p14="http://schemas.microsoft.com/office/powerpoint/2010/main" val="301463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7309-E006-4027-8B4B-0146E81B9DF2}"/>
              </a:ext>
            </a:extLst>
          </p:cNvPr>
          <p:cNvSpPr>
            <a:spLocks noGrp="1"/>
          </p:cNvSpPr>
          <p:nvPr>
            <p:ph type="title"/>
          </p:nvPr>
        </p:nvSpPr>
        <p:spPr>
          <a:xfrm>
            <a:off x="603852" y="2940886"/>
            <a:ext cx="5740878" cy="976228"/>
          </a:xfrm>
        </p:spPr>
        <p:txBody>
          <a:bodyPr>
            <a:normAutofit/>
          </a:bodyPr>
          <a:lstStyle/>
          <a:p>
            <a:r>
              <a:rPr lang="en-US" sz="2950" b="1">
                <a:latin typeface="Calibri"/>
                <a:cs typeface="Calibri"/>
              </a:rPr>
              <a:t>Expedite Delayed Determination</a:t>
            </a:r>
            <a:endParaRPr lang="en-US" sz="2950" b="1">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F97C504-E8A6-40C7-BC11-3FD9211192E4}"/>
              </a:ext>
            </a:extLst>
          </p:cNvPr>
          <p:cNvSpPr>
            <a:spLocks noGrp="1"/>
          </p:cNvSpPr>
          <p:nvPr>
            <p:ph type="body" sz="quarter" idx="10"/>
          </p:nvPr>
        </p:nvSpPr>
        <p:spPr>
          <a:xfrm>
            <a:off x="7290167" y="2703613"/>
            <a:ext cx="1995488" cy="1587500"/>
          </a:xfrm>
        </p:spPr>
        <p:txBody>
          <a:bodyPr/>
          <a:lstStyle/>
          <a:p>
            <a:r>
              <a:rPr lang="en-US" sz="7150">
                <a:latin typeface="Calibri"/>
                <a:cs typeface="Calibri"/>
              </a:rPr>
              <a:t>4</a:t>
            </a:r>
          </a:p>
        </p:txBody>
      </p:sp>
    </p:spTree>
    <p:extLst>
      <p:ext uri="{BB962C8B-B14F-4D97-AF65-F5344CB8AC3E}">
        <p14:creationId xmlns:p14="http://schemas.microsoft.com/office/powerpoint/2010/main" val="217854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0F6F-BD1C-8926-6E66-837B4319F4E1}"/>
            </a:ext>
          </a:extLst>
        </p:cNvPr>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619EAE3-852E-F81A-49AB-0423659F59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B619EAE3-852E-F81A-49AB-0423659F59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78DA201-4807-DDF8-89E6-294D8EE7146B}"/>
              </a:ext>
            </a:extLst>
          </p:cNvPr>
          <p:cNvSpPr>
            <a:spLocks noGrp="1"/>
          </p:cNvSpPr>
          <p:nvPr>
            <p:ph type="title"/>
          </p:nvPr>
        </p:nvSpPr>
        <p:spPr/>
        <p:txBody>
          <a:bodyPr vert="horz"/>
          <a:lstStyle/>
          <a:p>
            <a:r>
              <a:rPr lang="en-US">
                <a:latin typeface="Calibri" panose="020F0502020204030204" pitchFamily="34" charset="0"/>
                <a:cs typeface="Calibri" panose="020F0502020204030204" pitchFamily="34" charset="0"/>
              </a:rPr>
              <a:t>Expedited Late Determination Defect</a:t>
            </a:r>
          </a:p>
        </p:txBody>
      </p:sp>
      <p:pic>
        <p:nvPicPr>
          <p:cNvPr id="48" name="Graphic 47" descr="Home with solid fill">
            <a:extLst>
              <a:ext uri="{FF2B5EF4-FFF2-40B4-BE49-F238E27FC236}">
                <a16:creationId xmlns:a16="http://schemas.microsoft.com/office/drawing/2014/main" id="{40C9D38E-6CA4-28C1-608B-99622A0EBF6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1424" y="6624904"/>
            <a:ext cx="152517" cy="152517"/>
          </a:xfrm>
          <a:prstGeom prst="rect">
            <a:avLst/>
          </a:prstGeom>
        </p:spPr>
      </p:pic>
      <p:sp>
        <p:nvSpPr>
          <p:cNvPr id="2" name="Rectangle 1">
            <a:extLst>
              <a:ext uri="{FF2B5EF4-FFF2-40B4-BE49-F238E27FC236}">
                <a16:creationId xmlns:a16="http://schemas.microsoft.com/office/drawing/2014/main" id="{336420C9-EA54-D2F8-6FA1-2065AC2C0B00}"/>
              </a:ext>
            </a:extLst>
          </p:cNvPr>
          <p:cNvSpPr/>
          <p:nvPr/>
        </p:nvSpPr>
        <p:spPr>
          <a:xfrm>
            <a:off x="437125" y="987440"/>
            <a:ext cx="11350752" cy="1116568"/>
          </a:xfrm>
          <a:prstGeom prst="rect">
            <a:avLst/>
          </a:prstGeom>
          <a:solidFill>
            <a:srgbClr val="ADC1E5"/>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prstClr val="black"/>
                </a:solidFill>
                <a:effectLst/>
                <a:uLnTx/>
                <a:uFillTx/>
                <a:latin typeface="Calibri"/>
                <a:ea typeface="+mn-ea"/>
                <a:cs typeface="Calibri"/>
              </a:rPr>
              <a:t>NC DHHS is aware of the expediate late determination timeliness processing error. </a:t>
            </a:r>
          </a:p>
        </p:txBody>
      </p:sp>
      <p:sp>
        <p:nvSpPr>
          <p:cNvPr id="4" name="Rectangle 3">
            <a:extLst>
              <a:ext uri="{FF2B5EF4-FFF2-40B4-BE49-F238E27FC236}">
                <a16:creationId xmlns:a16="http://schemas.microsoft.com/office/drawing/2014/main" id="{6F89C663-F173-1543-2A82-DB3564FFDADE}"/>
              </a:ext>
            </a:extLst>
          </p:cNvPr>
          <p:cNvSpPr/>
          <p:nvPr/>
        </p:nvSpPr>
        <p:spPr>
          <a:xfrm>
            <a:off x="437125" y="2279907"/>
            <a:ext cx="6321741"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Regulation</a:t>
            </a:r>
          </a:p>
        </p:txBody>
      </p:sp>
      <p:sp>
        <p:nvSpPr>
          <p:cNvPr id="5" name="Rectangle 4">
            <a:extLst>
              <a:ext uri="{FF2B5EF4-FFF2-40B4-BE49-F238E27FC236}">
                <a16:creationId xmlns:a16="http://schemas.microsoft.com/office/drawing/2014/main" id="{33BE76BE-AA05-D191-CC91-F85955AC6FF7}"/>
              </a:ext>
            </a:extLst>
          </p:cNvPr>
          <p:cNvSpPr/>
          <p:nvPr/>
        </p:nvSpPr>
        <p:spPr>
          <a:xfrm>
            <a:off x="8114190" y="2279907"/>
            <a:ext cx="3673686"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Current Defect</a:t>
            </a:r>
          </a:p>
        </p:txBody>
      </p:sp>
      <p:grpSp>
        <p:nvGrpSpPr>
          <p:cNvPr id="9" name="Group 8">
            <a:extLst>
              <a:ext uri="{FF2B5EF4-FFF2-40B4-BE49-F238E27FC236}">
                <a16:creationId xmlns:a16="http://schemas.microsoft.com/office/drawing/2014/main" id="{D41AFAD5-E404-5662-2BC7-04E3B1354EA5}"/>
              </a:ext>
            </a:extLst>
          </p:cNvPr>
          <p:cNvGrpSpPr/>
          <p:nvPr/>
        </p:nvGrpSpPr>
        <p:grpSpPr>
          <a:xfrm>
            <a:off x="6891290" y="3495220"/>
            <a:ext cx="1090474" cy="852256"/>
            <a:chOff x="6735932" y="2343705"/>
            <a:chExt cx="1090474" cy="852256"/>
          </a:xfrm>
        </p:grpSpPr>
        <p:sp>
          <p:nvSpPr>
            <p:cNvPr id="6" name="Arrow: Chevron 5">
              <a:extLst>
                <a:ext uri="{FF2B5EF4-FFF2-40B4-BE49-F238E27FC236}">
                  <a16:creationId xmlns:a16="http://schemas.microsoft.com/office/drawing/2014/main" id="{FE547D11-242E-89E8-E255-ECB94746A0A9}"/>
                </a:ext>
              </a:extLst>
            </p:cNvPr>
            <p:cNvSpPr/>
            <p:nvPr/>
          </p:nvSpPr>
          <p:spPr>
            <a:xfrm>
              <a:off x="6735932" y="2343705"/>
              <a:ext cx="523782" cy="852256"/>
            </a:xfrm>
            <a:prstGeom prst="chevron">
              <a:avLst/>
            </a:prstGeom>
            <a:solidFill>
              <a:srgbClr val="4774C5"/>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05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Arrow: Chevron 6">
              <a:extLst>
                <a:ext uri="{FF2B5EF4-FFF2-40B4-BE49-F238E27FC236}">
                  <a16:creationId xmlns:a16="http://schemas.microsoft.com/office/drawing/2014/main" id="{4DC9CB76-A1F2-6572-6C53-39BAFDF82C99}"/>
                </a:ext>
              </a:extLst>
            </p:cNvPr>
            <p:cNvSpPr/>
            <p:nvPr/>
          </p:nvSpPr>
          <p:spPr>
            <a:xfrm>
              <a:off x="7019278" y="2343705"/>
              <a:ext cx="523782" cy="852256"/>
            </a:xfrm>
            <a:prstGeom prst="chevron">
              <a:avLst/>
            </a:prstGeom>
            <a:solidFill>
              <a:srgbClr val="8EAADB"/>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05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D984E2E8-C5EA-013C-CFDF-CCCF7C8B0167}"/>
                </a:ext>
              </a:extLst>
            </p:cNvPr>
            <p:cNvSpPr/>
            <p:nvPr/>
          </p:nvSpPr>
          <p:spPr>
            <a:xfrm>
              <a:off x="7302624" y="2343705"/>
              <a:ext cx="523782" cy="852256"/>
            </a:xfrm>
            <a:prstGeom prst="chevron">
              <a:avLst/>
            </a:prstGeom>
            <a:solidFill>
              <a:srgbClr val="D3DEF1"/>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05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726FF9DB-50F4-5C95-0ACC-17246A5B7CA3}"/>
              </a:ext>
            </a:extLst>
          </p:cNvPr>
          <p:cNvSpPr/>
          <p:nvPr/>
        </p:nvSpPr>
        <p:spPr>
          <a:xfrm>
            <a:off x="437125" y="2599502"/>
            <a:ext cx="6321740" cy="3663071"/>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74738D7-ED40-2A76-FD16-17F1C6B2353E}"/>
              </a:ext>
            </a:extLst>
          </p:cNvPr>
          <p:cNvSpPr/>
          <p:nvPr/>
        </p:nvSpPr>
        <p:spPr>
          <a:xfrm>
            <a:off x="8024674" y="2620769"/>
            <a:ext cx="3763202" cy="3641804"/>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5000"/>
              </a:lnSpc>
              <a:spcBef>
                <a:spcPts val="0"/>
              </a:spcBef>
              <a:spcAft>
                <a:spcPts val="0"/>
              </a:spcAft>
              <a:buClrTx/>
              <a:buSzTx/>
              <a:buFontTx/>
              <a:buNone/>
              <a:tabLst/>
              <a:defRPr/>
            </a:pPr>
            <a:endParaRPr kumimoji="0" lang="en-US" sz="1600" b="1" i="1"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5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5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57C0AC60-86B4-FE96-8BD2-0361F6FC7246}"/>
              </a:ext>
            </a:extLst>
          </p:cNvPr>
          <p:cNvSpPr txBox="1"/>
          <p:nvPr/>
        </p:nvSpPr>
        <p:spPr>
          <a:xfrm>
            <a:off x="697396" y="2723144"/>
            <a:ext cx="6096000" cy="3539430"/>
          </a:xfrm>
          <a:prstGeom prst="rect">
            <a:avLst/>
          </a:prstGeom>
          <a:noFill/>
        </p:spPr>
        <p:txBody>
          <a:bodyPr wrap="square">
            <a:spAutoFit/>
          </a:bodyPr>
          <a:lstStyle/>
          <a:p>
            <a:pPr marL="0" marR="0">
              <a:spcBef>
                <a:spcPts val="0"/>
              </a:spcBef>
              <a:spcAft>
                <a:spcPts val="0"/>
              </a:spcAft>
            </a:pPr>
            <a:endParaRPr lang="en-US" sz="1400" b="1">
              <a:effectLst/>
              <a:ea typeface="Aptos" panose="020B0004020202020204" pitchFamily="34" charset="0"/>
              <a:cs typeface="Aptos" panose="020B0004020202020204" pitchFamily="34" charset="0"/>
            </a:endParaRPr>
          </a:p>
          <a:p>
            <a:pPr marL="0" marR="0">
              <a:spcBef>
                <a:spcPts val="0"/>
              </a:spcBef>
              <a:spcAft>
                <a:spcPts val="0"/>
              </a:spcAft>
            </a:pPr>
            <a:r>
              <a:rPr lang="en-US" sz="1400">
                <a:effectLst/>
                <a:ea typeface="Aptos" panose="020B0004020202020204" pitchFamily="34" charset="0"/>
                <a:cs typeface="Aptos" panose="020B0004020202020204" pitchFamily="34" charset="0"/>
              </a:rPr>
              <a:t>The timeliness code would count against the agency when the agency fails to correctly identify the application as expedited at application, when all information was available at application to make the correct determination, and the application is processed outside the processing standard of 7 days.  </a:t>
            </a:r>
          </a:p>
          <a:p>
            <a:pPr marL="0" marR="0">
              <a:spcBef>
                <a:spcPts val="0"/>
              </a:spcBef>
              <a:spcAft>
                <a:spcPts val="0"/>
              </a:spcAft>
            </a:pPr>
            <a:endParaRPr lang="en-US" sz="1400">
              <a:effectLst/>
              <a:ea typeface="Aptos" panose="020B0004020202020204" pitchFamily="34" charset="0"/>
              <a:cs typeface="Aptos" panose="020B0004020202020204" pitchFamily="34" charset="0"/>
            </a:endParaRPr>
          </a:p>
          <a:p>
            <a:pPr marL="0" marR="0">
              <a:spcBef>
                <a:spcPts val="0"/>
              </a:spcBef>
              <a:spcAft>
                <a:spcPts val="0"/>
              </a:spcAft>
            </a:pPr>
            <a:r>
              <a:rPr lang="en-US" sz="1400" b="1">
                <a:effectLst/>
                <a:ea typeface="Aptos" panose="020B0004020202020204" pitchFamily="34" charset="0"/>
                <a:cs typeface="Aptos" panose="020B0004020202020204" pitchFamily="34" charset="0"/>
              </a:rPr>
              <a:t>Federal SNAP Regulation 7 273.2(i)(3)(iv)</a:t>
            </a:r>
            <a:endParaRPr lang="en-US" sz="1400">
              <a:effectLst/>
              <a:ea typeface="Aptos" panose="020B0004020202020204" pitchFamily="34" charset="0"/>
              <a:cs typeface="Aptos" panose="020B0004020202020204" pitchFamily="34" charset="0"/>
            </a:endParaRPr>
          </a:p>
          <a:p>
            <a:pPr marL="0" marR="0">
              <a:spcBef>
                <a:spcPts val="0"/>
              </a:spcBef>
              <a:spcAft>
                <a:spcPts val="0"/>
              </a:spcAft>
            </a:pPr>
            <a:endParaRPr lang="en-US" sz="1400">
              <a:effectLst/>
              <a:ea typeface="Aptos" panose="020B0004020202020204" pitchFamily="34" charset="0"/>
              <a:cs typeface="Aptos" panose="020B0004020202020204" pitchFamily="34" charset="0"/>
            </a:endParaRPr>
          </a:p>
          <a:p>
            <a:pPr marL="0" marR="0">
              <a:spcBef>
                <a:spcPts val="0"/>
              </a:spcBef>
              <a:spcAft>
                <a:spcPts val="0"/>
              </a:spcAft>
            </a:pPr>
            <a:r>
              <a:rPr lang="en-US" sz="1400" b="1">
                <a:effectLst/>
                <a:ea typeface="Aptos" panose="020B0004020202020204" pitchFamily="34" charset="0"/>
                <a:cs typeface="Aptos" panose="020B0004020202020204" pitchFamily="34" charset="0"/>
              </a:rPr>
              <a:t>Late determinations</a:t>
            </a:r>
            <a:r>
              <a:rPr lang="en-US" sz="1400">
                <a:effectLst/>
                <a:ea typeface="Aptos" panose="020B0004020202020204" pitchFamily="34" charset="0"/>
                <a:cs typeface="Aptos" panose="020B0004020202020204" pitchFamily="34" charset="0"/>
              </a:rPr>
              <a:t>: If the prescreening required in </a:t>
            </a:r>
            <a:r>
              <a:rPr lang="en-US" sz="1400" u="sng">
                <a:solidFill>
                  <a:srgbClr val="467886"/>
                </a:solidFill>
                <a:effectLst/>
                <a:ea typeface="Aptos" panose="020B0004020202020204" pitchFamily="34" charset="0"/>
                <a:cs typeface="Aptos" panose="020B0004020202020204" pitchFamily="34" charset="0"/>
                <a:hlinkClick r:id="rId8"/>
              </a:rPr>
              <a:t>paragraph (i)(2)</a:t>
            </a:r>
            <a:r>
              <a:rPr lang="en-US" sz="1400">
                <a:effectLst/>
                <a:ea typeface="Aptos" panose="020B0004020202020204" pitchFamily="34" charset="0"/>
                <a:cs typeface="Aptos" panose="020B0004020202020204" pitchFamily="34" charset="0"/>
              </a:rPr>
              <a:t> of this section fails to identify a household as being entitled to expedited service and the County subsequently discovers that the household is entitled to expedited service, the County shall provide expedited service to households within the processing standards described in </a:t>
            </a:r>
            <a:r>
              <a:rPr lang="en-US" sz="1400" u="sng">
                <a:solidFill>
                  <a:srgbClr val="467886"/>
                </a:solidFill>
                <a:effectLst/>
                <a:ea typeface="Aptos" panose="020B0004020202020204" pitchFamily="34" charset="0"/>
                <a:cs typeface="Aptos" panose="020B0004020202020204" pitchFamily="34" charset="0"/>
                <a:hlinkClick r:id="rId9"/>
              </a:rPr>
              <a:t>paragraphs (i)(3) (i)</a:t>
            </a:r>
            <a:r>
              <a:rPr lang="en-US" sz="1400">
                <a:effectLst/>
                <a:ea typeface="Aptos" panose="020B0004020202020204" pitchFamily="34" charset="0"/>
                <a:cs typeface="Aptos" panose="020B0004020202020204" pitchFamily="34" charset="0"/>
              </a:rPr>
              <a:t> and </a:t>
            </a:r>
            <a:r>
              <a:rPr lang="en-US" sz="1400" u="sng">
                <a:solidFill>
                  <a:srgbClr val="467886"/>
                </a:solidFill>
                <a:effectLst/>
                <a:ea typeface="Aptos" panose="020B0004020202020204" pitchFamily="34" charset="0"/>
                <a:cs typeface="Aptos" panose="020B0004020202020204" pitchFamily="34" charset="0"/>
                <a:hlinkClick r:id="rId10"/>
              </a:rPr>
              <a:t>(ii)</a:t>
            </a:r>
            <a:r>
              <a:rPr lang="en-US" sz="1400">
                <a:effectLst/>
                <a:ea typeface="Aptos" panose="020B0004020202020204" pitchFamily="34" charset="0"/>
                <a:cs typeface="Aptos" panose="020B0004020202020204" pitchFamily="34" charset="0"/>
              </a:rPr>
              <a:t> of this section, </a:t>
            </a:r>
            <a:r>
              <a:rPr lang="en-US" sz="1400" u="sng">
                <a:effectLst/>
                <a:ea typeface="Aptos" panose="020B0004020202020204" pitchFamily="34" charset="0"/>
                <a:cs typeface="Aptos" panose="020B0004020202020204" pitchFamily="34" charset="0"/>
              </a:rPr>
              <a:t>except that the processing standard shall be calculated from the date the County agency discovers the household is entitled to expedited service. </a:t>
            </a:r>
          </a:p>
          <a:p>
            <a:pPr marL="0" marR="0">
              <a:spcBef>
                <a:spcPts val="0"/>
              </a:spcBef>
              <a:spcAft>
                <a:spcPts val="0"/>
              </a:spcAft>
            </a:pPr>
            <a:endParaRPr lang="en-US" sz="1400">
              <a:effectLst/>
              <a:ea typeface="Aptos" panose="020B0004020202020204" pitchFamily="34" charset="0"/>
              <a:cs typeface="Aptos" panose="020B0004020202020204" pitchFamily="34" charset="0"/>
            </a:endParaRPr>
          </a:p>
        </p:txBody>
      </p:sp>
      <p:sp>
        <p:nvSpPr>
          <p:cNvPr id="16" name="TextBox 15">
            <a:extLst>
              <a:ext uri="{FF2B5EF4-FFF2-40B4-BE49-F238E27FC236}">
                <a16:creationId xmlns:a16="http://schemas.microsoft.com/office/drawing/2014/main" id="{E6BA73A3-592D-DA2D-9FFC-FAFEFD9A9FE2}"/>
              </a:ext>
            </a:extLst>
          </p:cNvPr>
          <p:cNvSpPr txBox="1"/>
          <p:nvPr/>
        </p:nvSpPr>
        <p:spPr>
          <a:xfrm>
            <a:off x="8059205" y="3429000"/>
            <a:ext cx="3567386" cy="2308324"/>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i="0" u="none" strike="noStrike" kern="1200" cap="none" spc="0" normalizeH="0" baseline="0" noProof="0">
                <a:ln>
                  <a:noFill/>
                </a:ln>
                <a:solidFill>
                  <a:prstClr val="black"/>
                </a:solidFill>
                <a:effectLst/>
                <a:uLnTx/>
                <a:uFillTx/>
                <a:latin typeface="Calibri" panose="020F0502020204030204"/>
                <a:ea typeface="+mn-ea"/>
                <a:cs typeface="Calibri"/>
              </a:rPr>
              <a:t>All late determinations </a:t>
            </a:r>
            <a:r>
              <a:rPr lang="en-US">
                <a:solidFill>
                  <a:prstClr val="black"/>
                </a:solidFill>
                <a:latin typeface="Calibri" panose="020F0502020204030204"/>
                <a:cs typeface="Calibri"/>
              </a:rPr>
              <a:t>whether</a:t>
            </a:r>
            <a:r>
              <a:rPr kumimoji="0" lang="en-US" i="0" u="none" strike="noStrike" kern="1200" cap="none" spc="0" normalizeH="0" baseline="0" noProof="0">
                <a:ln>
                  <a:noFill/>
                </a:ln>
                <a:solidFill>
                  <a:prstClr val="black"/>
                </a:solidFill>
                <a:effectLst/>
                <a:uLnTx/>
                <a:uFillTx/>
                <a:latin typeface="Calibri" panose="020F0502020204030204"/>
                <a:ea typeface="+mn-ea"/>
                <a:cs typeface="Calibri"/>
              </a:rPr>
              <a:t> client or agency </a:t>
            </a:r>
            <a:r>
              <a:rPr lang="en-US">
                <a:solidFill>
                  <a:prstClr val="black"/>
                </a:solidFill>
                <a:latin typeface="Calibri" panose="020F0502020204030204"/>
                <a:cs typeface="Calibri"/>
              </a:rPr>
              <a:t>error are flagged untimely.</a:t>
            </a:r>
          </a:p>
          <a:p>
            <a:pPr marR="0" lvl="0" algn="l" defTabSz="914400" rtl="0" eaLnBrk="1" fontAlgn="auto" latinLnBrk="0" hangingPunct="1">
              <a:lnSpc>
                <a:spcPct val="100000"/>
              </a:lnSpc>
              <a:spcBef>
                <a:spcPts val="0"/>
              </a:spcBef>
              <a:spcAft>
                <a:spcPts val="0"/>
              </a:spcAft>
              <a:buClrTx/>
              <a:buSzTx/>
              <a:tabLst/>
              <a:defRPr/>
            </a:pPr>
            <a:endParaRPr kumimoji="0" lang="en-US" i="0" u="none" strike="noStrike" kern="1200" cap="none" spc="0" normalizeH="0" baseline="0" noProof="0">
              <a:ln>
                <a:noFill/>
              </a:ln>
              <a:solidFill>
                <a:prstClr val="black"/>
              </a:solidFill>
              <a:effectLst/>
              <a:uLnTx/>
              <a:uFillTx/>
              <a:latin typeface="Calibri" panose="020F0502020204030204"/>
              <a:ea typeface="+mn-ea"/>
              <a:cs typeface="Calibri"/>
            </a:endParaRPr>
          </a:p>
          <a:p>
            <a:pPr>
              <a:defRPr/>
            </a:pPr>
            <a:r>
              <a:rPr lang="en-US">
                <a:solidFill>
                  <a:prstClr val="black"/>
                </a:solidFill>
                <a:latin typeface="Calibri" panose="020F0502020204030204"/>
                <a:cs typeface="Calibri"/>
              </a:rPr>
              <a:t>NC DHHS is actively working on a fix. Follow up information will be forthcoming. </a:t>
            </a:r>
            <a:endParaRPr lang="en-US"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1153005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7309-E006-4027-8B4B-0146E81B9DF2}"/>
              </a:ext>
            </a:extLst>
          </p:cNvPr>
          <p:cNvSpPr>
            <a:spLocks noGrp="1"/>
          </p:cNvSpPr>
          <p:nvPr>
            <p:ph type="title"/>
          </p:nvPr>
        </p:nvSpPr>
        <p:spPr>
          <a:xfrm>
            <a:off x="603852" y="2940886"/>
            <a:ext cx="5740878" cy="976228"/>
          </a:xfrm>
        </p:spPr>
        <p:txBody>
          <a:bodyPr>
            <a:normAutofit/>
          </a:bodyPr>
          <a:lstStyle/>
          <a:p>
            <a:r>
              <a:rPr lang="en-US" sz="2950" b="1">
                <a:latin typeface="Calibri"/>
                <a:cs typeface="Calibri"/>
              </a:rPr>
              <a:t>Training Update</a:t>
            </a:r>
            <a:endParaRPr lang="en-US" sz="2950" b="1">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F97C504-E8A6-40C7-BC11-3FD9211192E4}"/>
              </a:ext>
            </a:extLst>
          </p:cNvPr>
          <p:cNvSpPr>
            <a:spLocks noGrp="1"/>
          </p:cNvSpPr>
          <p:nvPr>
            <p:ph type="body" sz="quarter" idx="10"/>
          </p:nvPr>
        </p:nvSpPr>
        <p:spPr>
          <a:xfrm>
            <a:off x="7290167" y="2703613"/>
            <a:ext cx="1995488" cy="1587500"/>
          </a:xfrm>
        </p:spPr>
        <p:txBody>
          <a:bodyPr/>
          <a:lstStyle/>
          <a:p>
            <a:r>
              <a:rPr lang="en-US" sz="7150">
                <a:latin typeface="Calibri"/>
                <a:cs typeface="Calibri"/>
              </a:rPr>
              <a:t>5</a:t>
            </a:r>
          </a:p>
        </p:txBody>
      </p:sp>
    </p:spTree>
    <p:extLst>
      <p:ext uri="{BB962C8B-B14F-4D97-AF65-F5344CB8AC3E}">
        <p14:creationId xmlns:p14="http://schemas.microsoft.com/office/powerpoint/2010/main" val="380916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164D8F-7E51-0368-5292-2ABCA33110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 name="Object 3" hidden="1">
                        <a:extLst>
                          <a:ext uri="{FF2B5EF4-FFF2-40B4-BE49-F238E27FC236}">
                            <a16:creationId xmlns:a16="http://schemas.microsoft.com/office/drawing/2014/main" id="{6A164D8F-7E51-0368-5292-2ABCA33110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E85759E-2B3B-813F-7CCE-89E24DCBB37D}"/>
              </a:ext>
            </a:extLst>
          </p:cNvPr>
          <p:cNvSpPr>
            <a:spLocks noGrp="1"/>
          </p:cNvSpPr>
          <p:nvPr>
            <p:ph type="title"/>
          </p:nvPr>
        </p:nvSpPr>
        <p:spPr/>
        <p:txBody>
          <a:bodyPr vert="horz" lIns="0" tIns="45720" rIns="0" bIns="45720" anchor="ctr"/>
          <a:lstStyle/>
          <a:p>
            <a:r>
              <a:rPr lang="en-US">
                <a:latin typeface="Calibri"/>
                <a:cs typeface="Calibri"/>
              </a:rPr>
              <a:t>Upcoming training Updates</a:t>
            </a:r>
            <a:endParaRPr lang="en-US">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A25E8FCD-ECB8-4F48-D2E1-0497E99E03A8}"/>
              </a:ext>
            </a:extLst>
          </p:cNvPr>
          <p:cNvSpPr/>
          <p:nvPr/>
        </p:nvSpPr>
        <p:spPr>
          <a:xfrm>
            <a:off x="687994" y="2490026"/>
            <a:ext cx="1579743" cy="678919"/>
          </a:xfrm>
          <a:prstGeom prst="rect">
            <a:avLst/>
          </a:prstGeom>
          <a:solidFill>
            <a:srgbClr val="034179"/>
          </a:solidFill>
          <a:ln w="12700" cap="flat" cmpd="sng" algn="ctr">
            <a:solidFill>
              <a:schemeClr val="tx1"/>
            </a:solidFill>
            <a:prstDash val="solid"/>
            <a:miter lim="800000"/>
          </a:ln>
          <a:effectLst/>
        </p:spPr>
        <p:txBody>
          <a:bodyPr lIns="91440" tIns="45720" rIns="91440" bIns="45720" rtlCol="0" anchor="ctr"/>
          <a:lstStyle/>
          <a:p>
            <a:pPr algn="ctr">
              <a:defRPr/>
            </a:pPr>
            <a:r>
              <a:rPr lang="en-US" b="1" kern="0">
                <a:solidFill>
                  <a:prstClr val="white"/>
                </a:solidFill>
                <a:latin typeface="Calibri"/>
                <a:cs typeface="Calibri"/>
              </a:rPr>
              <a:t>100</a:t>
            </a:r>
            <a:endParaRPr lang="en-US"/>
          </a:p>
        </p:txBody>
      </p:sp>
      <p:sp>
        <p:nvSpPr>
          <p:cNvPr id="11" name="Rectangle 10">
            <a:extLst>
              <a:ext uri="{FF2B5EF4-FFF2-40B4-BE49-F238E27FC236}">
                <a16:creationId xmlns:a16="http://schemas.microsoft.com/office/drawing/2014/main" id="{CAE50FAA-283D-2008-82B7-C98B1A96DC69}"/>
              </a:ext>
            </a:extLst>
          </p:cNvPr>
          <p:cNvSpPr/>
          <p:nvPr/>
        </p:nvSpPr>
        <p:spPr>
          <a:xfrm>
            <a:off x="701358" y="5204097"/>
            <a:ext cx="1579743" cy="500005"/>
          </a:xfrm>
          <a:prstGeom prst="rect">
            <a:avLst/>
          </a:prstGeom>
          <a:solidFill>
            <a:srgbClr val="034179"/>
          </a:solidFill>
          <a:ln w="12700" cap="flat" cmpd="sng" algn="ctr">
            <a:solidFill>
              <a:schemeClr val="tx1"/>
            </a:solidFill>
            <a:prstDash val="solid"/>
            <a:miter lim="800000"/>
          </a:ln>
          <a:effectLst/>
        </p:spPr>
        <p:txBody>
          <a:bodyPr lIns="91440" tIns="45720" rIns="91440" bIns="45720" rtlCol="0" anchor="ctr"/>
          <a:lstStyle/>
          <a:p>
            <a:pPr algn="ctr">
              <a:defRPr/>
            </a:pPr>
            <a:r>
              <a:rPr lang="en-US" b="1" kern="0">
                <a:solidFill>
                  <a:prstClr val="white"/>
                </a:solidFill>
                <a:latin typeface="Calibri"/>
                <a:cs typeface="Calibri"/>
              </a:rPr>
              <a:t>D SNAP</a:t>
            </a:r>
            <a:r>
              <a:rPr lang="en-US" sz="1400" b="1" kern="0">
                <a:solidFill>
                  <a:prstClr val="white"/>
                </a:solidFill>
                <a:latin typeface="Calibri"/>
                <a:cs typeface="Calibri"/>
              </a:rPr>
              <a:t> </a:t>
            </a:r>
            <a:endParaRPr lang="en-US" sz="2400" b="1">
              <a:solidFill>
                <a:prstClr val="white"/>
              </a:solidFill>
              <a:latin typeface="Calibri"/>
              <a:cs typeface="Calibri"/>
            </a:endParaRPr>
          </a:p>
        </p:txBody>
      </p:sp>
      <p:sp>
        <p:nvSpPr>
          <p:cNvPr id="23" name="Rectangle 22">
            <a:extLst>
              <a:ext uri="{FF2B5EF4-FFF2-40B4-BE49-F238E27FC236}">
                <a16:creationId xmlns:a16="http://schemas.microsoft.com/office/drawing/2014/main" id="{42667B50-F05F-DFA2-1BF5-4E26BC7CD7E7}"/>
              </a:ext>
            </a:extLst>
          </p:cNvPr>
          <p:cNvSpPr/>
          <p:nvPr/>
        </p:nvSpPr>
        <p:spPr>
          <a:xfrm>
            <a:off x="674622" y="3873738"/>
            <a:ext cx="1593111" cy="625566"/>
          </a:xfrm>
          <a:prstGeom prst="rect">
            <a:avLst/>
          </a:prstGeom>
          <a:solidFill>
            <a:srgbClr val="034179"/>
          </a:solidFill>
          <a:ln w="12700" cap="flat" cmpd="sng" algn="ctr">
            <a:solidFill>
              <a:schemeClr val="tx1"/>
            </a:solidFill>
            <a:prstDash val="solid"/>
            <a:miter lim="800000"/>
          </a:ln>
          <a:effectLst/>
        </p:spPr>
        <p:txBody>
          <a:bodyPr lIns="91440" tIns="45720" rIns="91440" bIns="45720" rtlCol="0" anchor="ctr"/>
          <a:lstStyle/>
          <a:p>
            <a:pPr algn="ctr">
              <a:defRPr/>
            </a:pPr>
            <a:r>
              <a:rPr lang="en-US" b="1" kern="0">
                <a:solidFill>
                  <a:srgbClr val="FFFFFF"/>
                </a:solidFill>
                <a:latin typeface="Calibri"/>
                <a:cs typeface="Calibri"/>
              </a:rPr>
              <a:t>200 </a:t>
            </a:r>
            <a:endParaRPr lang="en-US" b="1">
              <a:solidFill>
                <a:srgbClr val="FFFFFF"/>
              </a:solidFill>
              <a:latin typeface="Calibri"/>
              <a:cs typeface="Calibri"/>
            </a:endParaRPr>
          </a:p>
        </p:txBody>
      </p:sp>
      <p:sp>
        <p:nvSpPr>
          <p:cNvPr id="24" name="Rectangle 23">
            <a:extLst>
              <a:ext uri="{FF2B5EF4-FFF2-40B4-BE49-F238E27FC236}">
                <a16:creationId xmlns:a16="http://schemas.microsoft.com/office/drawing/2014/main" id="{9BCC68F9-10F2-18A8-AD40-6A2CDEAB21EB}"/>
              </a:ext>
            </a:extLst>
          </p:cNvPr>
          <p:cNvSpPr/>
          <p:nvPr/>
        </p:nvSpPr>
        <p:spPr>
          <a:xfrm>
            <a:off x="2281103" y="3868553"/>
            <a:ext cx="9757637" cy="609201"/>
          </a:xfrm>
          <a:prstGeom prst="rect">
            <a:avLst/>
          </a:prstGeom>
          <a:solidFill>
            <a:srgbClr val="F6F8FC"/>
          </a:solidFill>
          <a:ln w="12700" cap="flat" cmpd="sng" algn="ctr">
            <a:solidFill>
              <a:srgbClr val="034179"/>
            </a:solidFill>
            <a:prstDash val="solid"/>
            <a:miter lim="800000"/>
          </a:ln>
          <a:effectLst/>
        </p:spPr>
        <p:txBody>
          <a:bodyPr lIns="91440" tIns="45720" rIns="91440" bIns="45720" rtlCol="0" anchor="ctr"/>
          <a:lstStyle/>
          <a:p>
            <a:pPr>
              <a:defRPr/>
            </a:pPr>
            <a:r>
              <a:rPr lang="en-US">
                <a:latin typeface="Calibri"/>
                <a:cs typeface="Calibri"/>
              </a:rPr>
              <a:t>Module being reviewed by DHHS training committee. Once complete, County staff will review and provide feedback.</a:t>
            </a:r>
          </a:p>
        </p:txBody>
      </p:sp>
      <p:sp>
        <p:nvSpPr>
          <p:cNvPr id="25" name="Rectangle 24">
            <a:extLst>
              <a:ext uri="{FF2B5EF4-FFF2-40B4-BE49-F238E27FC236}">
                <a16:creationId xmlns:a16="http://schemas.microsoft.com/office/drawing/2014/main" id="{F97CD7D3-D68F-B9C1-DE69-11D419832733}"/>
              </a:ext>
            </a:extLst>
          </p:cNvPr>
          <p:cNvSpPr/>
          <p:nvPr/>
        </p:nvSpPr>
        <p:spPr>
          <a:xfrm>
            <a:off x="2302477" y="5243445"/>
            <a:ext cx="9757637" cy="460658"/>
          </a:xfrm>
          <a:prstGeom prst="rect">
            <a:avLst/>
          </a:prstGeom>
          <a:solidFill>
            <a:srgbClr val="F6F8FC"/>
          </a:solidFill>
          <a:ln w="12700" cap="flat" cmpd="sng" algn="ctr">
            <a:solidFill>
              <a:srgbClr val="034179"/>
            </a:solidFill>
            <a:prstDash val="solid"/>
            <a:miter lim="800000"/>
          </a:ln>
          <a:effectLst/>
        </p:spPr>
        <p:txBody>
          <a:bodyPr lIns="91440" tIns="45720" rIns="91440" bIns="45720" rtlCol="0" anchor="ctr"/>
          <a:lstStyle/>
          <a:p>
            <a:pPr>
              <a:defRPr/>
            </a:pPr>
            <a:r>
              <a:rPr lang="en-US" kern="0">
                <a:latin typeface="Calibri"/>
                <a:cs typeface="Arial"/>
              </a:rPr>
              <a:t>June 10</a:t>
            </a:r>
            <a:r>
              <a:rPr lang="en-US" kern="0" baseline="30000">
                <a:latin typeface="Calibri"/>
                <a:cs typeface="Arial"/>
              </a:rPr>
              <a:t>h</a:t>
            </a:r>
            <a:r>
              <a:rPr lang="en-US" kern="0">
                <a:latin typeface="Calibri"/>
                <a:cs typeface="Arial"/>
              </a:rPr>
              <a:t>  12 pm; June 18</a:t>
            </a:r>
            <a:r>
              <a:rPr lang="en-US" kern="0" baseline="30000">
                <a:latin typeface="Calibri"/>
                <a:cs typeface="Arial"/>
              </a:rPr>
              <a:t>th</a:t>
            </a:r>
            <a:r>
              <a:rPr lang="en-US" kern="0">
                <a:latin typeface="Calibri"/>
                <a:cs typeface="Arial"/>
              </a:rPr>
              <a:t>  1 pm; June 27</a:t>
            </a:r>
            <a:r>
              <a:rPr lang="en-US" kern="0" baseline="30000">
                <a:latin typeface="Calibri"/>
                <a:cs typeface="Arial"/>
              </a:rPr>
              <a:t>th</a:t>
            </a:r>
            <a:r>
              <a:rPr lang="en-US" kern="0">
                <a:latin typeface="Calibri"/>
                <a:cs typeface="Arial"/>
              </a:rPr>
              <a:t>  3 pm </a:t>
            </a:r>
          </a:p>
        </p:txBody>
      </p:sp>
      <p:sp>
        <p:nvSpPr>
          <p:cNvPr id="28" name="Rectangle 27">
            <a:extLst>
              <a:ext uri="{FF2B5EF4-FFF2-40B4-BE49-F238E27FC236}">
                <a16:creationId xmlns:a16="http://schemas.microsoft.com/office/drawing/2014/main" id="{54D11BBA-ACDA-BF7D-988E-3257ADF2065C}"/>
              </a:ext>
            </a:extLst>
          </p:cNvPr>
          <p:cNvSpPr/>
          <p:nvPr/>
        </p:nvSpPr>
        <p:spPr>
          <a:xfrm>
            <a:off x="2281101" y="2499240"/>
            <a:ext cx="9767936" cy="669705"/>
          </a:xfrm>
          <a:prstGeom prst="rect">
            <a:avLst/>
          </a:prstGeom>
          <a:solidFill>
            <a:srgbClr val="F6F8FC"/>
          </a:solidFill>
          <a:ln w="12700" cap="flat" cmpd="sng" algn="ctr">
            <a:solidFill>
              <a:srgbClr val="034179"/>
            </a:solidFill>
            <a:prstDash val="solid"/>
            <a:miter lim="800000"/>
          </a:ln>
          <a:effectLst/>
        </p:spPr>
        <p:txBody>
          <a:bodyPr lIns="91440" tIns="45720" rIns="91440" bIns="45720" rtlCol="0" anchor="t"/>
          <a:lstStyle/>
          <a:p>
            <a:r>
              <a:rPr lang="en-US" kern="0">
                <a:cs typeface="Calibri"/>
              </a:rPr>
              <a:t>Module being reviewed  and comments collected from staff in 25 counties. Once complete, the module will be updated in Learning Gateway</a:t>
            </a:r>
          </a:p>
          <a:p>
            <a:endParaRPr lang="en-US" kern="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E59EAEF-95AE-2004-8884-5F3C73E9609B}"/>
              </a:ext>
            </a:extLst>
          </p:cNvPr>
          <p:cNvSpPr/>
          <p:nvPr/>
        </p:nvSpPr>
        <p:spPr>
          <a:xfrm>
            <a:off x="674623" y="1058978"/>
            <a:ext cx="11337384" cy="894848"/>
          </a:xfrm>
          <a:prstGeom prst="rect">
            <a:avLst/>
          </a:prstGeom>
          <a:solidFill>
            <a:srgbClr val="B4C7E7"/>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r>
              <a:rPr lang="en-US" sz="2400" b="1" i="1">
                <a:latin typeface="Calibri"/>
                <a:cs typeface="Calibri"/>
              </a:rPr>
              <a:t>FNS is working to update FNS orientation, provide DSNAP training and non-merit major change technical assistance..</a:t>
            </a:r>
            <a:endParaRPr lang="en-US" sz="2400" b="1" i="1">
              <a:cs typeface="Calibri"/>
            </a:endParaRPr>
          </a:p>
        </p:txBody>
      </p:sp>
      <p:sp>
        <p:nvSpPr>
          <p:cNvPr id="13" name="Rectangle 12">
            <a:extLst>
              <a:ext uri="{FF2B5EF4-FFF2-40B4-BE49-F238E27FC236}">
                <a16:creationId xmlns:a16="http://schemas.microsoft.com/office/drawing/2014/main" id="{9C11F4D7-1EEA-14CD-75F4-D61B2C88C5E7}"/>
              </a:ext>
            </a:extLst>
          </p:cNvPr>
          <p:cNvSpPr/>
          <p:nvPr/>
        </p:nvSpPr>
        <p:spPr>
          <a:xfrm>
            <a:off x="245975" y="6250116"/>
            <a:ext cx="2024009" cy="500005"/>
          </a:xfrm>
          <a:prstGeom prst="rect">
            <a:avLst/>
          </a:prstGeom>
          <a:solidFill>
            <a:schemeClr val="bg1"/>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
        <p:nvSpPr>
          <p:cNvPr id="5" name="Rectangle 4">
            <a:extLst>
              <a:ext uri="{FF2B5EF4-FFF2-40B4-BE49-F238E27FC236}">
                <a16:creationId xmlns:a16="http://schemas.microsoft.com/office/drawing/2014/main" id="{67922D98-BBF0-0FE0-1978-E119D4BFD115}"/>
              </a:ext>
            </a:extLst>
          </p:cNvPr>
          <p:cNvSpPr/>
          <p:nvPr/>
        </p:nvSpPr>
        <p:spPr>
          <a:xfrm>
            <a:off x="677691" y="6113802"/>
            <a:ext cx="1579743" cy="636465"/>
          </a:xfrm>
          <a:prstGeom prst="rect">
            <a:avLst/>
          </a:prstGeom>
          <a:solidFill>
            <a:srgbClr val="034179"/>
          </a:solidFill>
          <a:ln w="12700" cap="flat" cmpd="sng" algn="ctr">
            <a:solidFill>
              <a:schemeClr val="tx1"/>
            </a:solidFill>
            <a:prstDash val="solid"/>
            <a:miter lim="800000"/>
          </a:ln>
          <a:effectLst/>
        </p:spPr>
        <p:txBody>
          <a:bodyPr lIns="91440" tIns="45720" rIns="91440" bIns="45720" rtlCol="0" anchor="ctr"/>
          <a:lstStyle/>
          <a:p>
            <a:pPr algn="ctr">
              <a:defRPr/>
            </a:pPr>
            <a:r>
              <a:rPr lang="en-US" b="1">
                <a:solidFill>
                  <a:prstClr val="white"/>
                </a:solidFill>
                <a:latin typeface="Calibri"/>
                <a:cs typeface="Calibri"/>
              </a:rPr>
              <a:t>Non-Merit</a:t>
            </a:r>
          </a:p>
        </p:txBody>
      </p:sp>
      <p:sp>
        <p:nvSpPr>
          <p:cNvPr id="6" name="Rectangle 5">
            <a:extLst>
              <a:ext uri="{FF2B5EF4-FFF2-40B4-BE49-F238E27FC236}">
                <a16:creationId xmlns:a16="http://schemas.microsoft.com/office/drawing/2014/main" id="{6AC46408-6CEB-BA75-D44B-8BD8A90705B2}"/>
              </a:ext>
            </a:extLst>
          </p:cNvPr>
          <p:cNvSpPr/>
          <p:nvPr/>
        </p:nvSpPr>
        <p:spPr>
          <a:xfrm>
            <a:off x="2302477" y="6115820"/>
            <a:ext cx="9757637" cy="634301"/>
          </a:xfrm>
          <a:prstGeom prst="rect">
            <a:avLst/>
          </a:prstGeom>
          <a:solidFill>
            <a:srgbClr val="F6F8FC"/>
          </a:solidFill>
          <a:ln w="12700" cap="flat" cmpd="sng" algn="ctr">
            <a:solidFill>
              <a:srgbClr val="034179"/>
            </a:solidFill>
            <a:prstDash val="solid"/>
            <a:miter lim="800000"/>
          </a:ln>
          <a:effectLst/>
        </p:spPr>
        <p:txBody>
          <a:bodyPr lIns="91440" tIns="45720" rIns="91440" bIns="45720" rtlCol="0" anchor="ctr"/>
          <a:lstStyle/>
          <a:p>
            <a:pPr>
              <a:defRPr/>
            </a:pPr>
            <a:r>
              <a:rPr lang="en-US" kern="0">
                <a:latin typeface="Calibri"/>
                <a:cs typeface="Arial"/>
              </a:rPr>
              <a:t>June 12</a:t>
            </a:r>
            <a:r>
              <a:rPr lang="en-US" kern="0" baseline="30000">
                <a:latin typeface="Calibri"/>
                <a:cs typeface="Arial"/>
              </a:rPr>
              <a:t>th</a:t>
            </a:r>
            <a:r>
              <a:rPr lang="en-US" kern="0">
                <a:latin typeface="Calibri"/>
                <a:cs typeface="Arial"/>
              </a:rPr>
              <a:t>  2 pm; June 14</a:t>
            </a:r>
            <a:r>
              <a:rPr lang="en-US" kern="0" baseline="30000">
                <a:latin typeface="Calibri"/>
                <a:cs typeface="Arial"/>
              </a:rPr>
              <a:t>th</a:t>
            </a:r>
            <a:r>
              <a:rPr lang="en-US" kern="0">
                <a:latin typeface="Calibri"/>
                <a:cs typeface="Arial"/>
              </a:rPr>
              <a:t>  10 am</a:t>
            </a:r>
          </a:p>
        </p:txBody>
      </p:sp>
    </p:spTree>
    <p:extLst>
      <p:ext uri="{BB962C8B-B14F-4D97-AF65-F5344CB8AC3E}">
        <p14:creationId xmlns:p14="http://schemas.microsoft.com/office/powerpoint/2010/main" val="73532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164D8F-7E51-0368-5292-2ABCA33110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 name="Object 3" hidden="1">
                        <a:extLst>
                          <a:ext uri="{FF2B5EF4-FFF2-40B4-BE49-F238E27FC236}">
                            <a16:creationId xmlns:a16="http://schemas.microsoft.com/office/drawing/2014/main" id="{6A164D8F-7E51-0368-5292-2ABCA33110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E85759E-2B3B-813F-7CCE-89E24DCBB37D}"/>
              </a:ext>
            </a:extLst>
          </p:cNvPr>
          <p:cNvSpPr>
            <a:spLocks noGrp="1"/>
          </p:cNvSpPr>
          <p:nvPr>
            <p:ph type="title"/>
          </p:nvPr>
        </p:nvSpPr>
        <p:spPr/>
        <p:txBody>
          <a:bodyPr vert="horz" lIns="0" tIns="45720" rIns="0" bIns="45720" anchor="ctr"/>
          <a:lstStyle/>
          <a:p>
            <a:r>
              <a:rPr lang="en-US">
                <a:latin typeface="Calibri"/>
                <a:cs typeface="Calibri"/>
              </a:rPr>
              <a:t>Upcoming  EBT Secuity Enhancements</a:t>
            </a:r>
            <a:endParaRPr lang="en-US">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A25E8FCD-ECB8-4F48-D2E1-0497E99E03A8}"/>
              </a:ext>
            </a:extLst>
          </p:cNvPr>
          <p:cNvSpPr/>
          <p:nvPr/>
        </p:nvSpPr>
        <p:spPr>
          <a:xfrm>
            <a:off x="687994" y="2490026"/>
            <a:ext cx="1579743" cy="678919"/>
          </a:xfrm>
          <a:prstGeom prst="rect">
            <a:avLst/>
          </a:prstGeom>
          <a:solidFill>
            <a:srgbClr val="034179"/>
          </a:solidFill>
          <a:ln w="12700" cap="flat" cmpd="sng" algn="ctr">
            <a:solidFill>
              <a:schemeClr val="tx1"/>
            </a:solidFill>
            <a:prstDash val="solid"/>
            <a:miter lim="800000"/>
          </a:ln>
          <a:effectLst/>
        </p:spPr>
        <p:txBody>
          <a:bodyPr lIns="91440" tIns="45720" rIns="91440" bIns="45720" rtlCol="0" anchor="ctr"/>
          <a:lstStyle/>
          <a:p>
            <a:pPr algn="ctr">
              <a:defRPr/>
            </a:pPr>
            <a:r>
              <a:rPr lang="en-US" b="1" kern="0">
                <a:solidFill>
                  <a:prstClr val="white"/>
                </a:solidFill>
                <a:latin typeface="Calibri"/>
                <a:cs typeface="Calibri"/>
              </a:rPr>
              <a:t>IVR Balance</a:t>
            </a:r>
            <a:endParaRPr lang="en-US"/>
          </a:p>
        </p:txBody>
      </p:sp>
      <p:sp>
        <p:nvSpPr>
          <p:cNvPr id="11" name="Rectangle 10">
            <a:extLst>
              <a:ext uri="{FF2B5EF4-FFF2-40B4-BE49-F238E27FC236}">
                <a16:creationId xmlns:a16="http://schemas.microsoft.com/office/drawing/2014/main" id="{CAE50FAA-283D-2008-82B7-C98B1A96DC69}"/>
              </a:ext>
            </a:extLst>
          </p:cNvPr>
          <p:cNvSpPr/>
          <p:nvPr/>
        </p:nvSpPr>
        <p:spPr>
          <a:xfrm>
            <a:off x="687989" y="5197343"/>
            <a:ext cx="1579743" cy="636465"/>
          </a:xfrm>
          <a:prstGeom prst="rect">
            <a:avLst/>
          </a:prstGeom>
          <a:solidFill>
            <a:srgbClr val="034179"/>
          </a:solidFill>
          <a:ln w="12700" cap="flat" cmpd="sng" algn="ctr">
            <a:solidFill>
              <a:schemeClr val="tx1"/>
            </a:solidFill>
            <a:prstDash val="solid"/>
            <a:miter lim="800000"/>
          </a:ln>
          <a:effectLst/>
        </p:spPr>
        <p:txBody>
          <a:bodyPr lIns="91440" tIns="45720" rIns="91440" bIns="45720" rtlCol="0" anchor="ctr"/>
          <a:lstStyle/>
          <a:p>
            <a:pPr algn="ctr">
              <a:defRPr/>
            </a:pPr>
            <a:r>
              <a:rPr lang="en-US" sz="1400" b="1" kern="0">
                <a:solidFill>
                  <a:prstClr val="white"/>
                </a:solidFill>
                <a:latin typeface="Calibri"/>
                <a:cs typeface="Calibri"/>
              </a:rPr>
              <a:t>Commonly used PINs </a:t>
            </a:r>
            <a:endParaRPr lang="en-US" sz="2400" b="1">
              <a:solidFill>
                <a:prstClr val="white"/>
              </a:solidFill>
              <a:latin typeface="Calibri"/>
              <a:cs typeface="Calibri"/>
            </a:endParaRPr>
          </a:p>
        </p:txBody>
      </p:sp>
      <p:sp>
        <p:nvSpPr>
          <p:cNvPr id="23" name="Rectangle 22">
            <a:extLst>
              <a:ext uri="{FF2B5EF4-FFF2-40B4-BE49-F238E27FC236}">
                <a16:creationId xmlns:a16="http://schemas.microsoft.com/office/drawing/2014/main" id="{42667B50-F05F-DFA2-1BF5-4E26BC7CD7E7}"/>
              </a:ext>
            </a:extLst>
          </p:cNvPr>
          <p:cNvSpPr/>
          <p:nvPr/>
        </p:nvSpPr>
        <p:spPr>
          <a:xfrm>
            <a:off x="674622" y="3873738"/>
            <a:ext cx="1593111" cy="625566"/>
          </a:xfrm>
          <a:prstGeom prst="rect">
            <a:avLst/>
          </a:prstGeom>
          <a:solidFill>
            <a:srgbClr val="034179"/>
          </a:solidFill>
          <a:ln w="12700" cap="flat" cmpd="sng" algn="ctr">
            <a:solidFill>
              <a:schemeClr val="tx1"/>
            </a:solidFill>
            <a:prstDash val="solid"/>
            <a:miter lim="800000"/>
          </a:ln>
          <a:effectLst/>
        </p:spPr>
        <p:txBody>
          <a:bodyPr lIns="91440" tIns="45720" rIns="91440" bIns="45720" rtlCol="0" anchor="ctr"/>
          <a:lstStyle/>
          <a:p>
            <a:pPr algn="ctr">
              <a:defRPr/>
            </a:pPr>
            <a:r>
              <a:rPr lang="en-US" sz="1600" b="1" kern="0">
                <a:solidFill>
                  <a:srgbClr val="FFFFFF"/>
                </a:solidFill>
                <a:latin typeface="Calibri"/>
                <a:cs typeface="Calibri"/>
              </a:rPr>
              <a:t> </a:t>
            </a:r>
            <a:r>
              <a:rPr lang="en-US" b="1" kern="0">
                <a:solidFill>
                  <a:srgbClr val="FFFFFF"/>
                </a:solidFill>
                <a:latin typeface="Calibri"/>
                <a:cs typeface="Calibri"/>
              </a:rPr>
              <a:t>PIN </a:t>
            </a:r>
            <a:endParaRPr lang="en-US" b="1">
              <a:solidFill>
                <a:srgbClr val="FFFFFF"/>
              </a:solidFill>
              <a:latin typeface="Calibri"/>
              <a:cs typeface="Calibri"/>
            </a:endParaRPr>
          </a:p>
        </p:txBody>
      </p:sp>
      <p:sp>
        <p:nvSpPr>
          <p:cNvPr id="24" name="Rectangle 23">
            <a:extLst>
              <a:ext uri="{FF2B5EF4-FFF2-40B4-BE49-F238E27FC236}">
                <a16:creationId xmlns:a16="http://schemas.microsoft.com/office/drawing/2014/main" id="{9BCC68F9-10F2-18A8-AD40-6A2CDEAB21EB}"/>
              </a:ext>
            </a:extLst>
          </p:cNvPr>
          <p:cNvSpPr/>
          <p:nvPr/>
        </p:nvSpPr>
        <p:spPr>
          <a:xfrm>
            <a:off x="2281103" y="3868553"/>
            <a:ext cx="9757637" cy="609201"/>
          </a:xfrm>
          <a:prstGeom prst="rect">
            <a:avLst/>
          </a:prstGeom>
          <a:solidFill>
            <a:srgbClr val="F6F8FC"/>
          </a:solidFill>
          <a:ln w="12700" cap="flat" cmpd="sng" algn="ctr">
            <a:solidFill>
              <a:srgbClr val="034179"/>
            </a:solidFill>
            <a:prstDash val="solid"/>
            <a:miter lim="800000"/>
          </a:ln>
          <a:effectLst/>
        </p:spPr>
        <p:txBody>
          <a:bodyPr lIns="91440" tIns="45720" rIns="91440" bIns="45720" rtlCol="0" anchor="ctr"/>
          <a:lstStyle/>
          <a:p>
            <a:pPr>
              <a:defRPr/>
            </a:pPr>
            <a:r>
              <a:rPr lang="en-US">
                <a:latin typeface="Calibri"/>
                <a:cs typeface="Calibri"/>
              </a:rPr>
              <a:t>Implement enhancement to add date of birth to validation when a North Carolina EBT cardholder is selecting/changing a PIN in the IVR or cardholder portal/mobile application</a:t>
            </a:r>
          </a:p>
        </p:txBody>
      </p:sp>
      <p:sp>
        <p:nvSpPr>
          <p:cNvPr id="25" name="Rectangle 24">
            <a:extLst>
              <a:ext uri="{FF2B5EF4-FFF2-40B4-BE49-F238E27FC236}">
                <a16:creationId xmlns:a16="http://schemas.microsoft.com/office/drawing/2014/main" id="{F97CD7D3-D68F-B9C1-DE69-11D419832733}"/>
              </a:ext>
            </a:extLst>
          </p:cNvPr>
          <p:cNvSpPr/>
          <p:nvPr/>
        </p:nvSpPr>
        <p:spPr>
          <a:xfrm>
            <a:off x="2281102" y="5198425"/>
            <a:ext cx="9757637" cy="634301"/>
          </a:xfrm>
          <a:prstGeom prst="rect">
            <a:avLst/>
          </a:prstGeom>
          <a:solidFill>
            <a:srgbClr val="F6F8FC"/>
          </a:solidFill>
          <a:ln w="12700" cap="flat" cmpd="sng" algn="ctr">
            <a:solidFill>
              <a:srgbClr val="034179"/>
            </a:solidFill>
            <a:prstDash val="solid"/>
            <a:miter lim="800000"/>
          </a:ln>
          <a:effectLst/>
        </p:spPr>
        <p:txBody>
          <a:bodyPr lIns="91440" tIns="45720" rIns="91440" bIns="45720" rtlCol="0" anchor="ctr"/>
          <a:lstStyle/>
          <a:p>
            <a:pPr>
              <a:defRPr/>
            </a:pPr>
            <a:r>
              <a:rPr lang="en-US" kern="0">
                <a:latin typeface="Calibri"/>
                <a:cs typeface="Arial"/>
              </a:rPr>
              <a:t>Implement enhancement to block commonly used PINs from being selected by North Carolina EBT cardholders and prevent cardholders from re-selecting the current PIN value.</a:t>
            </a:r>
            <a:endParaRPr lang="en-US">
              <a:latin typeface="Calibri"/>
            </a:endParaRPr>
          </a:p>
        </p:txBody>
      </p:sp>
      <p:sp>
        <p:nvSpPr>
          <p:cNvPr id="28" name="Rectangle 27">
            <a:extLst>
              <a:ext uri="{FF2B5EF4-FFF2-40B4-BE49-F238E27FC236}">
                <a16:creationId xmlns:a16="http://schemas.microsoft.com/office/drawing/2014/main" id="{54D11BBA-ACDA-BF7D-988E-3257ADF2065C}"/>
              </a:ext>
            </a:extLst>
          </p:cNvPr>
          <p:cNvSpPr/>
          <p:nvPr/>
        </p:nvSpPr>
        <p:spPr>
          <a:xfrm>
            <a:off x="2281101" y="2499240"/>
            <a:ext cx="9767936" cy="669705"/>
          </a:xfrm>
          <a:prstGeom prst="rect">
            <a:avLst/>
          </a:prstGeom>
          <a:solidFill>
            <a:srgbClr val="F6F8FC"/>
          </a:solidFill>
          <a:ln w="12700" cap="flat" cmpd="sng" algn="ctr">
            <a:solidFill>
              <a:srgbClr val="034179"/>
            </a:solidFill>
            <a:prstDash val="solid"/>
            <a:miter lim="800000"/>
          </a:ln>
          <a:effectLst/>
        </p:spPr>
        <p:txBody>
          <a:bodyPr lIns="91440" tIns="45720" rIns="91440" bIns="45720" rtlCol="0" anchor="t"/>
          <a:lstStyle/>
          <a:p>
            <a:r>
              <a:rPr lang="en-US" kern="0">
                <a:ea typeface="+mn-lt"/>
                <a:cs typeface="+mn-lt"/>
              </a:rPr>
              <a:t>Vendor will implement enhancement to add validation of the primary cardholder’s date of birth before playing the balance in the North Carolina Customer Service Interactive Voice Response (IVR):</a:t>
            </a:r>
            <a:endParaRPr lang="en-US">
              <a:cs typeface="Calibri" panose="020F0502020204030204"/>
            </a:endParaRPr>
          </a:p>
          <a:p>
            <a:endParaRPr lang="en-US" kern="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E59EAEF-95AE-2004-8884-5F3C73E9609B}"/>
              </a:ext>
            </a:extLst>
          </p:cNvPr>
          <p:cNvSpPr/>
          <p:nvPr/>
        </p:nvSpPr>
        <p:spPr>
          <a:xfrm>
            <a:off x="674623" y="1058978"/>
            <a:ext cx="11337384" cy="894848"/>
          </a:xfrm>
          <a:prstGeom prst="rect">
            <a:avLst/>
          </a:prstGeom>
          <a:solidFill>
            <a:srgbClr val="B4C7E7"/>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r>
              <a:rPr lang="en-US" sz="2000" b="1" i="1">
                <a:latin typeface="Calibri"/>
                <a:cs typeface="Calibri"/>
              </a:rPr>
              <a:t>FIS Contract has been amended to include the following security enhancement that will be implemented soon.</a:t>
            </a:r>
            <a:endParaRPr lang="en-US" sz="2000" b="1" i="1">
              <a:cs typeface="Calibri"/>
            </a:endParaRPr>
          </a:p>
        </p:txBody>
      </p:sp>
      <p:sp>
        <p:nvSpPr>
          <p:cNvPr id="13" name="Rectangle 12">
            <a:extLst>
              <a:ext uri="{FF2B5EF4-FFF2-40B4-BE49-F238E27FC236}">
                <a16:creationId xmlns:a16="http://schemas.microsoft.com/office/drawing/2014/main" id="{9C11F4D7-1EEA-14CD-75F4-D61B2C88C5E7}"/>
              </a:ext>
            </a:extLst>
          </p:cNvPr>
          <p:cNvSpPr/>
          <p:nvPr/>
        </p:nvSpPr>
        <p:spPr>
          <a:xfrm>
            <a:off x="245975" y="6250116"/>
            <a:ext cx="2024009" cy="500005"/>
          </a:xfrm>
          <a:prstGeom prst="rect">
            <a:avLst/>
          </a:prstGeom>
          <a:solidFill>
            <a:schemeClr val="bg1"/>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Tree>
    <p:extLst>
      <p:ext uri="{BB962C8B-B14F-4D97-AF65-F5344CB8AC3E}">
        <p14:creationId xmlns:p14="http://schemas.microsoft.com/office/powerpoint/2010/main" val="363066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7309-E006-4027-8B4B-0146E81B9DF2}"/>
              </a:ext>
            </a:extLst>
          </p:cNvPr>
          <p:cNvSpPr>
            <a:spLocks noGrp="1"/>
          </p:cNvSpPr>
          <p:nvPr>
            <p:ph type="title"/>
          </p:nvPr>
        </p:nvSpPr>
        <p:spPr>
          <a:xfrm>
            <a:off x="408204" y="2940886"/>
            <a:ext cx="5936526" cy="976228"/>
          </a:xfrm>
        </p:spPr>
        <p:txBody>
          <a:bodyPr>
            <a:normAutofit/>
          </a:bodyPr>
          <a:lstStyle/>
          <a:p>
            <a:r>
              <a:rPr lang="en-US" sz="2950" b="1">
                <a:latin typeface="Calibri"/>
                <a:cs typeface="Calibri"/>
              </a:rPr>
              <a:t>EBT Processor Secuity Enhancements</a:t>
            </a:r>
            <a:endParaRPr lang="en-US" sz="2950" b="1">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F97C504-E8A6-40C7-BC11-3FD9211192E4}"/>
              </a:ext>
            </a:extLst>
          </p:cNvPr>
          <p:cNvSpPr>
            <a:spLocks noGrp="1"/>
          </p:cNvSpPr>
          <p:nvPr>
            <p:ph type="body" sz="quarter" idx="10"/>
          </p:nvPr>
        </p:nvSpPr>
        <p:spPr>
          <a:xfrm>
            <a:off x="7290167" y="2703613"/>
            <a:ext cx="1995488" cy="1587500"/>
          </a:xfrm>
        </p:spPr>
        <p:txBody>
          <a:bodyPr/>
          <a:lstStyle/>
          <a:p>
            <a:r>
              <a:rPr lang="en-US" sz="7150">
                <a:latin typeface="Calibri"/>
                <a:cs typeface="Calibri"/>
              </a:rPr>
              <a:t>6</a:t>
            </a:r>
          </a:p>
        </p:txBody>
      </p:sp>
    </p:spTree>
    <p:extLst>
      <p:ext uri="{BB962C8B-B14F-4D97-AF65-F5344CB8AC3E}">
        <p14:creationId xmlns:p14="http://schemas.microsoft.com/office/powerpoint/2010/main" val="100136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164D8F-7E51-0368-5292-2ABCA33110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 name="Object 3" hidden="1">
                        <a:extLst>
                          <a:ext uri="{FF2B5EF4-FFF2-40B4-BE49-F238E27FC236}">
                            <a16:creationId xmlns:a16="http://schemas.microsoft.com/office/drawing/2014/main" id="{6A164D8F-7E51-0368-5292-2ABCA33110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E85759E-2B3B-813F-7CCE-89E24DCBB37D}"/>
              </a:ext>
            </a:extLst>
          </p:cNvPr>
          <p:cNvSpPr>
            <a:spLocks noGrp="1"/>
          </p:cNvSpPr>
          <p:nvPr>
            <p:ph type="title"/>
          </p:nvPr>
        </p:nvSpPr>
        <p:spPr/>
        <p:txBody>
          <a:bodyPr vert="horz" lIns="0" tIns="45720" rIns="0" bIns="45720" anchor="ctr"/>
          <a:lstStyle/>
          <a:p>
            <a:r>
              <a:rPr lang="en-US">
                <a:latin typeface="Calibri"/>
                <a:cs typeface="Calibri"/>
              </a:rPr>
              <a:t>Upcoming  EBT Secuity Enhancements</a:t>
            </a:r>
            <a:endParaRPr lang="en-US">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A25E8FCD-ECB8-4F48-D2E1-0497E99E03A8}"/>
              </a:ext>
            </a:extLst>
          </p:cNvPr>
          <p:cNvSpPr/>
          <p:nvPr/>
        </p:nvSpPr>
        <p:spPr>
          <a:xfrm>
            <a:off x="687994" y="2490026"/>
            <a:ext cx="1579743" cy="678919"/>
          </a:xfrm>
          <a:prstGeom prst="rect">
            <a:avLst/>
          </a:prstGeom>
          <a:solidFill>
            <a:srgbClr val="034179"/>
          </a:solidFill>
          <a:ln w="12700" cap="flat" cmpd="sng" algn="ctr">
            <a:solidFill>
              <a:schemeClr val="tx1"/>
            </a:solidFill>
            <a:prstDash val="solid"/>
            <a:miter lim="800000"/>
          </a:ln>
          <a:effectLst/>
        </p:spPr>
        <p:txBody>
          <a:bodyPr lIns="91440" tIns="45720" rIns="91440" bIns="45720" rtlCol="0" anchor="ctr"/>
          <a:lstStyle/>
          <a:p>
            <a:pPr algn="ctr">
              <a:defRPr/>
            </a:pPr>
            <a:r>
              <a:rPr lang="en-US" b="1" kern="0">
                <a:solidFill>
                  <a:prstClr val="white"/>
                </a:solidFill>
                <a:latin typeface="Calibri"/>
                <a:cs typeface="Calibri"/>
              </a:rPr>
              <a:t>IVR Balance</a:t>
            </a:r>
            <a:endParaRPr lang="en-US"/>
          </a:p>
        </p:txBody>
      </p:sp>
      <p:sp>
        <p:nvSpPr>
          <p:cNvPr id="11" name="Rectangle 10">
            <a:extLst>
              <a:ext uri="{FF2B5EF4-FFF2-40B4-BE49-F238E27FC236}">
                <a16:creationId xmlns:a16="http://schemas.microsoft.com/office/drawing/2014/main" id="{CAE50FAA-283D-2008-82B7-C98B1A96DC69}"/>
              </a:ext>
            </a:extLst>
          </p:cNvPr>
          <p:cNvSpPr/>
          <p:nvPr/>
        </p:nvSpPr>
        <p:spPr>
          <a:xfrm>
            <a:off x="687989" y="5197343"/>
            <a:ext cx="1579743" cy="636465"/>
          </a:xfrm>
          <a:prstGeom prst="rect">
            <a:avLst/>
          </a:prstGeom>
          <a:solidFill>
            <a:srgbClr val="034179"/>
          </a:solidFill>
          <a:ln w="12700" cap="flat" cmpd="sng" algn="ctr">
            <a:solidFill>
              <a:schemeClr val="tx1"/>
            </a:solidFill>
            <a:prstDash val="solid"/>
            <a:miter lim="800000"/>
          </a:ln>
          <a:effectLst/>
        </p:spPr>
        <p:txBody>
          <a:bodyPr lIns="91440" tIns="45720" rIns="91440" bIns="45720" rtlCol="0" anchor="ctr"/>
          <a:lstStyle/>
          <a:p>
            <a:pPr algn="ctr">
              <a:defRPr/>
            </a:pPr>
            <a:r>
              <a:rPr lang="en-US" sz="1400" b="1" kern="0">
                <a:solidFill>
                  <a:prstClr val="white"/>
                </a:solidFill>
                <a:latin typeface="Calibri"/>
                <a:cs typeface="Calibri"/>
              </a:rPr>
              <a:t>Commonly used PINs </a:t>
            </a:r>
            <a:endParaRPr lang="en-US" sz="2400" b="1">
              <a:solidFill>
                <a:prstClr val="white"/>
              </a:solidFill>
              <a:latin typeface="Calibri"/>
              <a:cs typeface="Calibri"/>
            </a:endParaRPr>
          </a:p>
        </p:txBody>
      </p:sp>
      <p:sp>
        <p:nvSpPr>
          <p:cNvPr id="23" name="Rectangle 22">
            <a:extLst>
              <a:ext uri="{FF2B5EF4-FFF2-40B4-BE49-F238E27FC236}">
                <a16:creationId xmlns:a16="http://schemas.microsoft.com/office/drawing/2014/main" id="{42667B50-F05F-DFA2-1BF5-4E26BC7CD7E7}"/>
              </a:ext>
            </a:extLst>
          </p:cNvPr>
          <p:cNvSpPr/>
          <p:nvPr/>
        </p:nvSpPr>
        <p:spPr>
          <a:xfrm>
            <a:off x="674622" y="3873738"/>
            <a:ext cx="1593111" cy="625566"/>
          </a:xfrm>
          <a:prstGeom prst="rect">
            <a:avLst/>
          </a:prstGeom>
          <a:solidFill>
            <a:srgbClr val="034179"/>
          </a:solidFill>
          <a:ln w="12700" cap="flat" cmpd="sng" algn="ctr">
            <a:solidFill>
              <a:schemeClr val="tx1"/>
            </a:solidFill>
            <a:prstDash val="solid"/>
            <a:miter lim="800000"/>
          </a:ln>
          <a:effectLst/>
        </p:spPr>
        <p:txBody>
          <a:bodyPr lIns="91440" tIns="45720" rIns="91440" bIns="45720" rtlCol="0" anchor="ctr"/>
          <a:lstStyle/>
          <a:p>
            <a:pPr algn="ctr">
              <a:defRPr/>
            </a:pPr>
            <a:r>
              <a:rPr lang="en-US" sz="1600" b="1" kern="0">
                <a:solidFill>
                  <a:srgbClr val="FFFFFF"/>
                </a:solidFill>
                <a:latin typeface="Calibri"/>
                <a:cs typeface="Calibri"/>
              </a:rPr>
              <a:t> </a:t>
            </a:r>
            <a:r>
              <a:rPr lang="en-US" b="1" kern="0">
                <a:solidFill>
                  <a:srgbClr val="FFFFFF"/>
                </a:solidFill>
                <a:latin typeface="Calibri"/>
                <a:cs typeface="Calibri"/>
              </a:rPr>
              <a:t>PIN </a:t>
            </a:r>
            <a:endParaRPr lang="en-US" b="1">
              <a:solidFill>
                <a:srgbClr val="FFFFFF"/>
              </a:solidFill>
              <a:latin typeface="Calibri"/>
              <a:cs typeface="Calibri"/>
            </a:endParaRPr>
          </a:p>
        </p:txBody>
      </p:sp>
      <p:sp>
        <p:nvSpPr>
          <p:cNvPr id="24" name="Rectangle 23">
            <a:extLst>
              <a:ext uri="{FF2B5EF4-FFF2-40B4-BE49-F238E27FC236}">
                <a16:creationId xmlns:a16="http://schemas.microsoft.com/office/drawing/2014/main" id="{9BCC68F9-10F2-18A8-AD40-6A2CDEAB21EB}"/>
              </a:ext>
            </a:extLst>
          </p:cNvPr>
          <p:cNvSpPr/>
          <p:nvPr/>
        </p:nvSpPr>
        <p:spPr>
          <a:xfrm>
            <a:off x="2281103" y="3868553"/>
            <a:ext cx="9757637" cy="609201"/>
          </a:xfrm>
          <a:prstGeom prst="rect">
            <a:avLst/>
          </a:prstGeom>
          <a:solidFill>
            <a:srgbClr val="F6F8FC"/>
          </a:solidFill>
          <a:ln w="12700" cap="flat" cmpd="sng" algn="ctr">
            <a:solidFill>
              <a:srgbClr val="034179"/>
            </a:solidFill>
            <a:prstDash val="solid"/>
            <a:miter lim="800000"/>
          </a:ln>
          <a:effectLst/>
        </p:spPr>
        <p:txBody>
          <a:bodyPr lIns="91440" tIns="45720" rIns="91440" bIns="45720" rtlCol="0" anchor="ctr"/>
          <a:lstStyle/>
          <a:p>
            <a:pPr>
              <a:defRPr/>
            </a:pPr>
            <a:r>
              <a:rPr lang="en-US">
                <a:latin typeface="Calibri"/>
                <a:cs typeface="Calibri"/>
              </a:rPr>
              <a:t>Implement enhancement to add date of birth to validation when a North Carolina EBT cardholder is selecting/changing a PIN in the IVR or cardholder portal/mobile application</a:t>
            </a:r>
          </a:p>
        </p:txBody>
      </p:sp>
      <p:sp>
        <p:nvSpPr>
          <p:cNvPr id="25" name="Rectangle 24">
            <a:extLst>
              <a:ext uri="{FF2B5EF4-FFF2-40B4-BE49-F238E27FC236}">
                <a16:creationId xmlns:a16="http://schemas.microsoft.com/office/drawing/2014/main" id="{F97CD7D3-D68F-B9C1-DE69-11D419832733}"/>
              </a:ext>
            </a:extLst>
          </p:cNvPr>
          <p:cNvSpPr/>
          <p:nvPr/>
        </p:nvSpPr>
        <p:spPr>
          <a:xfrm>
            <a:off x="2281102" y="5198425"/>
            <a:ext cx="9757637" cy="634301"/>
          </a:xfrm>
          <a:prstGeom prst="rect">
            <a:avLst/>
          </a:prstGeom>
          <a:solidFill>
            <a:srgbClr val="F6F8FC"/>
          </a:solidFill>
          <a:ln w="12700" cap="flat" cmpd="sng" algn="ctr">
            <a:solidFill>
              <a:srgbClr val="034179"/>
            </a:solidFill>
            <a:prstDash val="solid"/>
            <a:miter lim="800000"/>
          </a:ln>
          <a:effectLst/>
        </p:spPr>
        <p:txBody>
          <a:bodyPr lIns="91440" tIns="45720" rIns="91440" bIns="45720" rtlCol="0" anchor="ctr"/>
          <a:lstStyle/>
          <a:p>
            <a:pPr>
              <a:defRPr/>
            </a:pPr>
            <a:r>
              <a:rPr lang="en-US" kern="0">
                <a:latin typeface="Calibri"/>
                <a:cs typeface="Arial"/>
              </a:rPr>
              <a:t>implement enhancement to block commonly used PINs from being selected by North Carolina EBT cardholders and prevent cardholders from re-selecting the current PIN value.</a:t>
            </a:r>
            <a:endParaRPr lang="en-US">
              <a:latin typeface="Calibri"/>
            </a:endParaRPr>
          </a:p>
        </p:txBody>
      </p:sp>
      <p:sp>
        <p:nvSpPr>
          <p:cNvPr id="28" name="Rectangle 27">
            <a:extLst>
              <a:ext uri="{FF2B5EF4-FFF2-40B4-BE49-F238E27FC236}">
                <a16:creationId xmlns:a16="http://schemas.microsoft.com/office/drawing/2014/main" id="{54D11BBA-ACDA-BF7D-988E-3257ADF2065C}"/>
              </a:ext>
            </a:extLst>
          </p:cNvPr>
          <p:cNvSpPr/>
          <p:nvPr/>
        </p:nvSpPr>
        <p:spPr>
          <a:xfrm>
            <a:off x="2281101" y="2499240"/>
            <a:ext cx="9767936" cy="669705"/>
          </a:xfrm>
          <a:prstGeom prst="rect">
            <a:avLst/>
          </a:prstGeom>
          <a:solidFill>
            <a:srgbClr val="F6F8FC"/>
          </a:solidFill>
          <a:ln w="12700" cap="flat" cmpd="sng" algn="ctr">
            <a:solidFill>
              <a:srgbClr val="034179"/>
            </a:solidFill>
            <a:prstDash val="solid"/>
            <a:miter lim="800000"/>
          </a:ln>
          <a:effectLst/>
        </p:spPr>
        <p:txBody>
          <a:bodyPr lIns="91440" tIns="45720" rIns="91440" bIns="45720" rtlCol="0" anchor="t"/>
          <a:lstStyle/>
          <a:p>
            <a:r>
              <a:rPr lang="en-US" kern="0">
                <a:ea typeface="+mn-lt"/>
                <a:cs typeface="+mn-lt"/>
              </a:rPr>
              <a:t>Vendor will implement enhancement to add validation of the primary cardholder’s date of birth before playing the balance in the North Carolina Customer Service Interactive Voice Response (IVR):</a:t>
            </a:r>
            <a:endParaRPr lang="en-US">
              <a:cs typeface="Calibri" panose="020F0502020204030204"/>
            </a:endParaRPr>
          </a:p>
          <a:p>
            <a:endParaRPr lang="en-US" kern="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FE59EAEF-95AE-2004-8884-5F3C73E9609B}"/>
              </a:ext>
            </a:extLst>
          </p:cNvPr>
          <p:cNvSpPr/>
          <p:nvPr/>
        </p:nvSpPr>
        <p:spPr>
          <a:xfrm>
            <a:off x="674623" y="1058978"/>
            <a:ext cx="11337384" cy="894848"/>
          </a:xfrm>
          <a:prstGeom prst="rect">
            <a:avLst/>
          </a:prstGeom>
          <a:solidFill>
            <a:srgbClr val="B4C7E7"/>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r>
              <a:rPr lang="en-US" sz="2000" b="1" i="1">
                <a:latin typeface="Calibri"/>
                <a:cs typeface="Calibri"/>
              </a:rPr>
              <a:t>FS Contract has been amended to include the following security enhancement that will be implemented soon.</a:t>
            </a:r>
            <a:endParaRPr lang="en-US" sz="2000" b="1" i="1">
              <a:cs typeface="Calibri"/>
            </a:endParaRPr>
          </a:p>
        </p:txBody>
      </p:sp>
      <p:sp>
        <p:nvSpPr>
          <p:cNvPr id="13" name="Rectangle 12">
            <a:extLst>
              <a:ext uri="{FF2B5EF4-FFF2-40B4-BE49-F238E27FC236}">
                <a16:creationId xmlns:a16="http://schemas.microsoft.com/office/drawing/2014/main" id="{9C11F4D7-1EEA-14CD-75F4-D61B2C88C5E7}"/>
              </a:ext>
            </a:extLst>
          </p:cNvPr>
          <p:cNvSpPr/>
          <p:nvPr/>
        </p:nvSpPr>
        <p:spPr>
          <a:xfrm>
            <a:off x="245975" y="6250116"/>
            <a:ext cx="2024009" cy="500005"/>
          </a:xfrm>
          <a:prstGeom prst="rect">
            <a:avLst/>
          </a:prstGeom>
          <a:solidFill>
            <a:schemeClr val="bg1"/>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85000"/>
              </a:lnSpc>
            </a:pPr>
            <a:endParaRPr kumimoji="0" lang="en-US" sz="1050" b="1" u="none" strike="noStrike" kern="0" cap="none" spc="0" normalizeH="0" baseline="0" noProof="0">
              <a:ln>
                <a:noFill/>
              </a:ln>
              <a:solidFill>
                <a:schemeClr val="bg1"/>
              </a:solidFill>
              <a:effectLst/>
              <a:uLnTx/>
              <a:uFillTx/>
            </a:endParaRPr>
          </a:p>
        </p:txBody>
      </p:sp>
    </p:spTree>
    <p:extLst>
      <p:ext uri="{BB962C8B-B14F-4D97-AF65-F5344CB8AC3E}">
        <p14:creationId xmlns:p14="http://schemas.microsoft.com/office/powerpoint/2010/main" val="1630307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7309-E006-4027-8B4B-0146E81B9DF2}"/>
              </a:ext>
            </a:extLst>
          </p:cNvPr>
          <p:cNvSpPr>
            <a:spLocks noGrp="1"/>
          </p:cNvSpPr>
          <p:nvPr>
            <p:ph type="title"/>
          </p:nvPr>
        </p:nvSpPr>
        <p:spPr>
          <a:xfrm>
            <a:off x="408204" y="2940886"/>
            <a:ext cx="5936526" cy="976228"/>
          </a:xfrm>
        </p:spPr>
        <p:txBody>
          <a:bodyPr>
            <a:normAutofit/>
          </a:bodyPr>
          <a:lstStyle/>
          <a:p>
            <a:r>
              <a:rPr lang="en-US" sz="2950" b="1">
                <a:latin typeface="Calibri"/>
                <a:cs typeface="Calibri"/>
              </a:rPr>
              <a:t>What Questions Are There?</a:t>
            </a:r>
            <a:endParaRPr lang="en-US" sz="2950" b="1">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F97C504-E8A6-40C7-BC11-3FD9211192E4}"/>
              </a:ext>
            </a:extLst>
          </p:cNvPr>
          <p:cNvSpPr>
            <a:spLocks noGrp="1"/>
          </p:cNvSpPr>
          <p:nvPr>
            <p:ph type="body" sz="quarter" idx="10"/>
          </p:nvPr>
        </p:nvSpPr>
        <p:spPr>
          <a:xfrm>
            <a:off x="7290167" y="2703613"/>
            <a:ext cx="1995488" cy="1587500"/>
          </a:xfrm>
        </p:spPr>
        <p:txBody>
          <a:bodyPr/>
          <a:lstStyle/>
          <a:p>
            <a:r>
              <a:rPr lang="en-US" sz="7150">
                <a:latin typeface="Calibri"/>
                <a:cs typeface="Calibri"/>
              </a:rPr>
              <a:t>7</a:t>
            </a:r>
          </a:p>
        </p:txBody>
      </p:sp>
    </p:spTree>
    <p:extLst>
      <p:ext uri="{BB962C8B-B14F-4D97-AF65-F5344CB8AC3E}">
        <p14:creationId xmlns:p14="http://schemas.microsoft.com/office/powerpoint/2010/main" val="351633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7309-E006-4027-8B4B-0146E81B9DF2}"/>
              </a:ext>
            </a:extLst>
          </p:cNvPr>
          <p:cNvSpPr>
            <a:spLocks noGrp="1"/>
          </p:cNvSpPr>
          <p:nvPr>
            <p:ph type="title"/>
          </p:nvPr>
        </p:nvSpPr>
        <p:spPr>
          <a:xfrm>
            <a:off x="603852" y="2940886"/>
            <a:ext cx="5226014" cy="976228"/>
          </a:xfrm>
        </p:spPr>
        <p:txBody>
          <a:bodyPr>
            <a:normAutofit/>
          </a:bodyPr>
          <a:lstStyle/>
          <a:p>
            <a:r>
              <a:rPr lang="en-US" b="1">
                <a:latin typeface="Calibri" panose="020F0502020204030204" pitchFamily="34" charset="0"/>
                <a:cs typeface="Calibri" panose="020F0502020204030204" pitchFamily="34" charset="0"/>
              </a:rPr>
              <a:t>SUN Bucks</a:t>
            </a:r>
          </a:p>
        </p:txBody>
      </p:sp>
      <p:sp>
        <p:nvSpPr>
          <p:cNvPr id="4" name="Text Placeholder 3">
            <a:extLst>
              <a:ext uri="{FF2B5EF4-FFF2-40B4-BE49-F238E27FC236}">
                <a16:creationId xmlns:a16="http://schemas.microsoft.com/office/drawing/2014/main" id="{3F97C504-E8A6-40C7-BC11-3FD9211192E4}"/>
              </a:ext>
            </a:extLst>
          </p:cNvPr>
          <p:cNvSpPr>
            <a:spLocks noGrp="1"/>
          </p:cNvSpPr>
          <p:nvPr>
            <p:ph type="body" sz="quarter" idx="10"/>
          </p:nvPr>
        </p:nvSpPr>
        <p:spPr>
          <a:xfrm>
            <a:off x="7290167" y="2703613"/>
            <a:ext cx="1995488" cy="1587500"/>
          </a:xfrm>
        </p:spPr>
        <p:txBody>
          <a:bodyPr/>
          <a:lstStyle/>
          <a:p>
            <a:r>
              <a:rPr lang="en-US"/>
              <a:t>1</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92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164D8F-7E51-0368-5292-2ABCA33110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 name="Object 3" hidden="1">
                        <a:extLst>
                          <a:ext uri="{FF2B5EF4-FFF2-40B4-BE49-F238E27FC236}">
                            <a16:creationId xmlns:a16="http://schemas.microsoft.com/office/drawing/2014/main" id="{6A164D8F-7E51-0368-5292-2ABCA33110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E85759E-2B3B-813F-7CCE-89E24DCBB37D}"/>
              </a:ext>
            </a:extLst>
          </p:cNvPr>
          <p:cNvSpPr>
            <a:spLocks noGrp="1"/>
          </p:cNvSpPr>
          <p:nvPr>
            <p:ph type="title"/>
          </p:nvPr>
        </p:nvSpPr>
        <p:spPr/>
        <p:txBody>
          <a:bodyPr vert="horz" lIns="0" tIns="45720" rIns="0" bIns="45720" anchor="ctr">
            <a:normAutofit/>
          </a:bodyPr>
          <a:lstStyle/>
          <a:p>
            <a:r>
              <a:rPr lang="en-US">
                <a:latin typeface="Calibri"/>
                <a:cs typeface="Calibri"/>
              </a:rPr>
              <a:t>REMINDER! MOST STUDENTS WILL AUTOMATICALLY QUALIFY FOR SUN BUCKS</a:t>
            </a:r>
            <a:endParaRPr lang="en-US">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B73ED2B-8ACC-18D6-4C82-F91F5ED8BA1B}"/>
              </a:ext>
            </a:extLst>
          </p:cNvPr>
          <p:cNvSpPr/>
          <p:nvPr/>
        </p:nvSpPr>
        <p:spPr>
          <a:xfrm>
            <a:off x="420620" y="4583496"/>
            <a:ext cx="11094440" cy="463711"/>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How will families know if one or more of their children are automatically eligible?</a:t>
            </a:r>
          </a:p>
        </p:txBody>
      </p:sp>
      <p:sp>
        <p:nvSpPr>
          <p:cNvPr id="10" name="Rectangle 9">
            <a:extLst>
              <a:ext uri="{FF2B5EF4-FFF2-40B4-BE49-F238E27FC236}">
                <a16:creationId xmlns:a16="http://schemas.microsoft.com/office/drawing/2014/main" id="{28137D51-B025-09CF-EFE2-F736D7FA280D}"/>
              </a:ext>
            </a:extLst>
          </p:cNvPr>
          <p:cNvSpPr/>
          <p:nvPr/>
        </p:nvSpPr>
        <p:spPr>
          <a:xfrm>
            <a:off x="420621" y="5036572"/>
            <a:ext cx="11094438" cy="1081416"/>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285750" indent="-285750" algn="l">
              <a:buFont typeface="Arial" panose="020B0604020202020204" pitchFamily="34" charset="0"/>
              <a:buChar char="•"/>
            </a:pPr>
            <a:r>
              <a:rPr lang="en-US" sz="1600" b="1">
                <a:solidFill>
                  <a:srgbClr val="212529"/>
                </a:solidFill>
              </a:rPr>
              <a:t>Electronic communications</a:t>
            </a:r>
            <a:r>
              <a:rPr lang="en-US" sz="1600" b="0" i="0">
                <a:solidFill>
                  <a:srgbClr val="212529"/>
                </a:solidFill>
                <a:effectLst/>
              </a:rPr>
              <a:t>: </a:t>
            </a:r>
            <a:r>
              <a:rPr lang="en-US" sz="1600">
                <a:solidFill>
                  <a:srgbClr val="212529"/>
                </a:solidFill>
              </a:rPr>
              <a:t>H</a:t>
            </a:r>
            <a:r>
              <a:rPr lang="en-US" sz="1600" b="0" i="0">
                <a:solidFill>
                  <a:srgbClr val="212529"/>
                </a:solidFill>
                <a:effectLst/>
              </a:rPr>
              <a:t>ouseholds will </a:t>
            </a:r>
            <a:r>
              <a:rPr lang="en-US" sz="1600">
                <a:solidFill>
                  <a:srgbClr val="212529"/>
                </a:solidFill>
              </a:rPr>
              <a:t>receive an Eligibility Notice or Invitation to Apply, as applicable, via robocall, text, and email from NCDHHS in early to mid-June.</a:t>
            </a:r>
          </a:p>
          <a:p>
            <a:pPr marL="285750" indent="-285750" algn="l">
              <a:buFont typeface="Arial" panose="020B0604020202020204" pitchFamily="34" charset="0"/>
              <a:buChar char="•"/>
            </a:pPr>
            <a:r>
              <a:rPr lang="en-US" sz="1600" b="1">
                <a:solidFill>
                  <a:srgbClr val="212529"/>
                </a:solidFill>
              </a:rPr>
              <a:t>Chatbot</a:t>
            </a:r>
            <a:r>
              <a:rPr lang="en-US" sz="1600">
                <a:solidFill>
                  <a:srgbClr val="212529"/>
                </a:solidFill>
              </a:rPr>
              <a:t> </a:t>
            </a:r>
            <a:r>
              <a:rPr lang="en-US" sz="1600" b="1">
                <a:solidFill>
                  <a:srgbClr val="212529"/>
                </a:solidFill>
              </a:rPr>
              <a:t>coming soon</a:t>
            </a:r>
            <a:r>
              <a:rPr lang="en-US" sz="1600">
                <a:solidFill>
                  <a:srgbClr val="212529"/>
                </a:solidFill>
              </a:rPr>
              <a:t>: the SUN Bucks chatbot will have an </a:t>
            </a:r>
            <a:r>
              <a:rPr lang="en-US" sz="1600" b="1">
                <a:solidFill>
                  <a:srgbClr val="212529"/>
                </a:solidFill>
              </a:rPr>
              <a:t>eligibility quiz</a:t>
            </a:r>
            <a:r>
              <a:rPr lang="en-US" sz="1600">
                <a:solidFill>
                  <a:srgbClr val="212529"/>
                </a:solidFill>
              </a:rPr>
              <a:t>, which can show if a child would be automatically eligible or if they need to apply.</a:t>
            </a:r>
            <a:endParaRPr lang="en-US" sz="1600" b="0" i="0">
              <a:solidFill>
                <a:srgbClr val="212529"/>
              </a:solidFill>
              <a:effectLst/>
            </a:endParaRPr>
          </a:p>
        </p:txBody>
      </p:sp>
      <p:sp>
        <p:nvSpPr>
          <p:cNvPr id="2" name="Rectangle 1">
            <a:extLst>
              <a:ext uri="{FF2B5EF4-FFF2-40B4-BE49-F238E27FC236}">
                <a16:creationId xmlns:a16="http://schemas.microsoft.com/office/drawing/2014/main" id="{28CC51CA-06F5-CBFD-B1BC-CFBD9B42E792}"/>
              </a:ext>
            </a:extLst>
          </p:cNvPr>
          <p:cNvSpPr/>
          <p:nvPr/>
        </p:nvSpPr>
        <p:spPr>
          <a:xfrm>
            <a:off x="420619" y="871865"/>
            <a:ext cx="2680799" cy="2032318"/>
          </a:xfrm>
          <a:prstGeom prst="rect">
            <a:avLst/>
          </a:prstGeom>
          <a:noFill/>
          <a:ln w="28575">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a:solidFill>
                  <a:schemeClr val="accent1">
                    <a:lumMod val="50000"/>
                  </a:schemeClr>
                </a:solidFill>
              </a:rPr>
              <a:t>980k</a:t>
            </a:r>
          </a:p>
          <a:p>
            <a:pPr algn="ctr"/>
            <a:r>
              <a:rPr lang="en-US" sz="1600" b="1">
                <a:solidFill>
                  <a:schemeClr val="accent1">
                    <a:lumMod val="50000"/>
                  </a:schemeClr>
                </a:solidFill>
              </a:rPr>
              <a:t>North Carolina students expected to be automatically eligible in 2024</a:t>
            </a:r>
          </a:p>
        </p:txBody>
      </p:sp>
      <p:sp>
        <p:nvSpPr>
          <p:cNvPr id="5" name="Rectangle 4">
            <a:extLst>
              <a:ext uri="{FF2B5EF4-FFF2-40B4-BE49-F238E27FC236}">
                <a16:creationId xmlns:a16="http://schemas.microsoft.com/office/drawing/2014/main" id="{738C1C25-6770-0FE1-2E7E-740859A571A3}"/>
              </a:ext>
            </a:extLst>
          </p:cNvPr>
          <p:cNvSpPr/>
          <p:nvPr/>
        </p:nvSpPr>
        <p:spPr>
          <a:xfrm>
            <a:off x="3195686" y="871865"/>
            <a:ext cx="8319373" cy="2032318"/>
          </a:xfrm>
          <a:prstGeom prst="rect">
            <a:avLst/>
          </a:prstGeom>
          <a:solidFill>
            <a:srgbClr val="B4C7E7"/>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Students may be </a:t>
            </a:r>
            <a:r>
              <a:rPr lang="en-US" sz="1600" b="1">
                <a:solidFill>
                  <a:schemeClr val="tx1"/>
                </a:solidFill>
              </a:rPr>
              <a:t>automatically eligible </a:t>
            </a:r>
            <a:r>
              <a:rPr lang="en-US" sz="1600">
                <a:solidFill>
                  <a:schemeClr val="tx1"/>
                </a:solidFill>
              </a:rPr>
              <a:t>for SUN Bucks if they participate in </a:t>
            </a:r>
            <a:r>
              <a:rPr lang="en-US" sz="1600" u="sng">
                <a:solidFill>
                  <a:schemeClr val="tx1"/>
                </a:solidFill>
              </a:rPr>
              <a:t>at least one</a:t>
            </a:r>
            <a:r>
              <a:rPr lang="en-US" sz="1600">
                <a:solidFill>
                  <a:schemeClr val="tx1"/>
                </a:solidFill>
              </a:rPr>
              <a:t> of the following programs and do </a:t>
            </a:r>
            <a:r>
              <a:rPr lang="en-US" sz="1600" b="1">
                <a:solidFill>
                  <a:schemeClr val="tx1"/>
                </a:solidFill>
              </a:rPr>
              <a:t>NOT</a:t>
            </a:r>
            <a:r>
              <a:rPr lang="en-US" sz="1600">
                <a:solidFill>
                  <a:schemeClr val="tx1"/>
                </a:solidFill>
              </a:rPr>
              <a:t> need to apply:</a:t>
            </a:r>
          </a:p>
          <a:p>
            <a:endParaRPr lang="en-US" sz="1600">
              <a:solidFill>
                <a:schemeClr val="tx1"/>
              </a:solidFill>
            </a:endParaRPr>
          </a:p>
          <a:p>
            <a:pPr marL="800100" lvl="1" indent="-342900">
              <a:buAutoNum type="arabicPeriod"/>
            </a:pPr>
            <a:r>
              <a:rPr lang="en-US" sz="1600">
                <a:solidFill>
                  <a:schemeClr val="tx1"/>
                </a:solidFill>
              </a:rPr>
              <a:t>National School Lunch Program (NSLP) free or reduced-price (FRP) school meals</a:t>
            </a:r>
          </a:p>
          <a:p>
            <a:pPr marL="800100" lvl="1" indent="-342900">
              <a:buAutoNum type="arabicPeriod"/>
            </a:pPr>
            <a:r>
              <a:rPr lang="en-US" sz="1600">
                <a:solidFill>
                  <a:schemeClr val="tx1"/>
                </a:solidFill>
              </a:rPr>
              <a:t>Food and Nutrition Services (FNS, food stamps)</a:t>
            </a:r>
          </a:p>
          <a:p>
            <a:pPr marL="800100" lvl="1" indent="-342900">
              <a:buAutoNum type="arabicPeriod"/>
            </a:pPr>
            <a:r>
              <a:rPr lang="en-US" sz="1600">
                <a:solidFill>
                  <a:schemeClr val="tx1"/>
                </a:solidFill>
              </a:rPr>
              <a:t>Work First (TANF, cash assistance) </a:t>
            </a:r>
          </a:p>
          <a:p>
            <a:pPr marL="800100" lvl="1" indent="-342900">
              <a:buAutoNum type="arabicPeriod"/>
            </a:pPr>
            <a:r>
              <a:rPr lang="en-US" sz="1600">
                <a:solidFill>
                  <a:schemeClr val="tx1"/>
                </a:solidFill>
              </a:rPr>
              <a:t>Medicaid with household income below 185% of the federal poverty level</a:t>
            </a:r>
          </a:p>
          <a:p>
            <a:pPr marL="800100" lvl="1" indent="-342900">
              <a:buAutoNum type="arabicPeriod"/>
            </a:pPr>
            <a:r>
              <a:rPr lang="en-US" sz="1600">
                <a:solidFill>
                  <a:schemeClr val="tx1"/>
                </a:solidFill>
              </a:rPr>
              <a:t>Foster care</a:t>
            </a:r>
          </a:p>
        </p:txBody>
      </p:sp>
      <p:sp>
        <p:nvSpPr>
          <p:cNvPr id="6" name="Oval 5">
            <a:extLst>
              <a:ext uri="{FF2B5EF4-FFF2-40B4-BE49-F238E27FC236}">
                <a16:creationId xmlns:a16="http://schemas.microsoft.com/office/drawing/2014/main" id="{D0F09CFF-9F32-BFD5-7EEE-0CE2847BBA32}"/>
              </a:ext>
            </a:extLst>
          </p:cNvPr>
          <p:cNvSpPr/>
          <p:nvPr/>
        </p:nvSpPr>
        <p:spPr>
          <a:xfrm>
            <a:off x="6787460" y="3102656"/>
            <a:ext cx="906623" cy="891645"/>
          </a:xfrm>
          <a:prstGeom prst="ellipse">
            <a:avLst/>
          </a:prstGeom>
          <a:solidFill>
            <a:schemeClr val="accent3">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1EF9805-7F5D-194D-6D36-D4DA87ABB825}"/>
              </a:ext>
            </a:extLst>
          </p:cNvPr>
          <p:cNvSpPr/>
          <p:nvPr/>
        </p:nvSpPr>
        <p:spPr>
          <a:xfrm>
            <a:off x="2966484" y="2999993"/>
            <a:ext cx="906623" cy="89164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FF6E4D-5FD9-9402-92D3-A3A9F4FE6EA5}"/>
              </a:ext>
            </a:extLst>
          </p:cNvPr>
          <p:cNvSpPr/>
          <p:nvPr/>
        </p:nvSpPr>
        <p:spPr>
          <a:xfrm>
            <a:off x="10608436" y="2999993"/>
            <a:ext cx="906623" cy="89164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Family with two children outline">
            <a:extLst>
              <a:ext uri="{FF2B5EF4-FFF2-40B4-BE49-F238E27FC236}">
                <a16:creationId xmlns:a16="http://schemas.microsoft.com/office/drawing/2014/main" id="{1F39A145-6AB7-F3D1-B55D-155718CBE5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16853" y="3042873"/>
            <a:ext cx="805884" cy="805884"/>
          </a:xfrm>
          <a:prstGeom prst="rect">
            <a:avLst/>
          </a:prstGeom>
        </p:spPr>
      </p:pic>
      <p:pic>
        <p:nvPicPr>
          <p:cNvPr id="21" name="Graphic 20" descr="Credit card outline">
            <a:extLst>
              <a:ext uri="{FF2B5EF4-FFF2-40B4-BE49-F238E27FC236}">
                <a16:creationId xmlns:a16="http://schemas.microsoft.com/office/drawing/2014/main" id="{1505D227-F454-F9D0-4BEA-C8512BD18A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84691" y="3056770"/>
            <a:ext cx="766814" cy="766814"/>
          </a:xfrm>
          <a:prstGeom prst="rect">
            <a:avLst/>
          </a:prstGeom>
        </p:spPr>
      </p:pic>
      <p:pic>
        <p:nvPicPr>
          <p:cNvPr id="26" name="Graphic 25" descr="Document outline">
            <a:extLst>
              <a:ext uri="{FF2B5EF4-FFF2-40B4-BE49-F238E27FC236}">
                <a16:creationId xmlns:a16="http://schemas.microsoft.com/office/drawing/2014/main" id="{FED5149F-AB63-2F7B-A0DA-E45C970F01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14640" y="3235425"/>
            <a:ext cx="652263" cy="652263"/>
          </a:xfrm>
          <a:prstGeom prst="rect">
            <a:avLst/>
          </a:prstGeom>
        </p:spPr>
      </p:pic>
      <p:sp>
        <p:nvSpPr>
          <p:cNvPr id="50" name="TextBox 49">
            <a:extLst>
              <a:ext uri="{FF2B5EF4-FFF2-40B4-BE49-F238E27FC236}">
                <a16:creationId xmlns:a16="http://schemas.microsoft.com/office/drawing/2014/main" id="{79208346-A13A-06F8-6E6B-26DF30EB7364}"/>
              </a:ext>
            </a:extLst>
          </p:cNvPr>
          <p:cNvSpPr txBox="1"/>
          <p:nvPr/>
        </p:nvSpPr>
        <p:spPr>
          <a:xfrm>
            <a:off x="2644096" y="3908159"/>
            <a:ext cx="1551398" cy="523220"/>
          </a:xfrm>
          <a:prstGeom prst="rect">
            <a:avLst/>
          </a:prstGeom>
          <a:noFill/>
        </p:spPr>
        <p:txBody>
          <a:bodyPr wrap="square" rtlCol="0" anchor="ctr">
            <a:spAutoFit/>
          </a:bodyPr>
          <a:lstStyle/>
          <a:p>
            <a:pPr algn="ctr"/>
            <a:r>
              <a:rPr lang="en-US" sz="1400" b="1">
                <a:solidFill>
                  <a:schemeClr val="accent1">
                    <a:lumMod val="50000"/>
                  </a:schemeClr>
                </a:solidFill>
              </a:rPr>
              <a:t>Automatically eligible household</a:t>
            </a:r>
          </a:p>
        </p:txBody>
      </p:sp>
      <p:sp>
        <p:nvSpPr>
          <p:cNvPr id="51" name="TextBox 50">
            <a:extLst>
              <a:ext uri="{FF2B5EF4-FFF2-40B4-BE49-F238E27FC236}">
                <a16:creationId xmlns:a16="http://schemas.microsoft.com/office/drawing/2014/main" id="{892BBEFB-C92D-09CC-2ADF-9F2A8B371398}"/>
              </a:ext>
            </a:extLst>
          </p:cNvPr>
          <p:cNvSpPr txBox="1"/>
          <p:nvPr/>
        </p:nvSpPr>
        <p:spPr>
          <a:xfrm>
            <a:off x="6463200" y="4030162"/>
            <a:ext cx="1551398" cy="307777"/>
          </a:xfrm>
          <a:prstGeom prst="rect">
            <a:avLst/>
          </a:prstGeom>
          <a:noFill/>
        </p:spPr>
        <p:txBody>
          <a:bodyPr wrap="square" rtlCol="0" anchor="ctr">
            <a:spAutoFit/>
          </a:bodyPr>
          <a:lstStyle/>
          <a:p>
            <a:pPr algn="ctr"/>
            <a:r>
              <a:rPr lang="en-US" sz="1400" b="1">
                <a:solidFill>
                  <a:schemeClr val="accent3">
                    <a:lumMod val="50000"/>
                  </a:schemeClr>
                </a:solidFill>
              </a:rPr>
              <a:t>Application</a:t>
            </a:r>
          </a:p>
        </p:txBody>
      </p:sp>
      <p:sp>
        <p:nvSpPr>
          <p:cNvPr id="54" name="TextBox 53">
            <a:extLst>
              <a:ext uri="{FF2B5EF4-FFF2-40B4-BE49-F238E27FC236}">
                <a16:creationId xmlns:a16="http://schemas.microsoft.com/office/drawing/2014/main" id="{D40EBD33-276B-F72D-E48B-04EBA22E089D}"/>
              </a:ext>
            </a:extLst>
          </p:cNvPr>
          <p:cNvSpPr txBox="1"/>
          <p:nvPr/>
        </p:nvSpPr>
        <p:spPr>
          <a:xfrm>
            <a:off x="10282304" y="3910279"/>
            <a:ext cx="1551398" cy="523220"/>
          </a:xfrm>
          <a:prstGeom prst="rect">
            <a:avLst/>
          </a:prstGeom>
          <a:noFill/>
        </p:spPr>
        <p:txBody>
          <a:bodyPr wrap="square" rtlCol="0" anchor="ctr">
            <a:spAutoFit/>
          </a:bodyPr>
          <a:lstStyle/>
          <a:p>
            <a:pPr algn="ctr"/>
            <a:r>
              <a:rPr lang="en-US" sz="1400" b="1">
                <a:solidFill>
                  <a:schemeClr val="accent1">
                    <a:lumMod val="50000"/>
                  </a:schemeClr>
                </a:solidFill>
              </a:rPr>
              <a:t>SUN Bucks benefits</a:t>
            </a:r>
          </a:p>
        </p:txBody>
      </p:sp>
      <p:cxnSp>
        <p:nvCxnSpPr>
          <p:cNvPr id="95" name="Connector: Elbow 94">
            <a:extLst>
              <a:ext uri="{FF2B5EF4-FFF2-40B4-BE49-F238E27FC236}">
                <a16:creationId xmlns:a16="http://schemas.microsoft.com/office/drawing/2014/main" id="{64768361-90A7-BECD-64D6-08EFAB8EBC03}"/>
              </a:ext>
            </a:extLst>
          </p:cNvPr>
          <p:cNvCxnSpPr>
            <a:cxnSpLocks/>
            <a:endCxn id="14" idx="2"/>
          </p:cNvCxnSpPr>
          <p:nvPr/>
        </p:nvCxnSpPr>
        <p:spPr>
          <a:xfrm flipV="1">
            <a:off x="6463200" y="3445816"/>
            <a:ext cx="4145236" cy="889405"/>
          </a:xfrm>
          <a:prstGeom prst="bentConnector3">
            <a:avLst>
              <a:gd name="adj1" fmla="val 44792"/>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AEE8ABCA-E102-D7F7-F90B-0348AA788855}"/>
              </a:ext>
            </a:extLst>
          </p:cNvPr>
          <p:cNvCxnSpPr>
            <a:cxnSpLocks/>
          </p:cNvCxnSpPr>
          <p:nvPr/>
        </p:nvCxnSpPr>
        <p:spPr>
          <a:xfrm>
            <a:off x="3851898" y="3441931"/>
            <a:ext cx="4477090" cy="895021"/>
          </a:xfrm>
          <a:prstGeom prst="bentConnector3">
            <a:avLst>
              <a:gd name="adj1" fmla="val 53830"/>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70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164D8F-7E51-0368-5292-2ABCA33110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 name="Object 3" hidden="1">
                        <a:extLst>
                          <a:ext uri="{FF2B5EF4-FFF2-40B4-BE49-F238E27FC236}">
                            <a16:creationId xmlns:a16="http://schemas.microsoft.com/office/drawing/2014/main" id="{6A164D8F-7E51-0368-5292-2ABCA33110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E85759E-2B3B-813F-7CCE-89E24DCBB37D}"/>
              </a:ext>
            </a:extLst>
          </p:cNvPr>
          <p:cNvSpPr>
            <a:spLocks noGrp="1"/>
          </p:cNvSpPr>
          <p:nvPr>
            <p:ph type="title"/>
          </p:nvPr>
        </p:nvSpPr>
        <p:spPr/>
        <p:txBody>
          <a:bodyPr vert="horz" lIns="0" tIns="45720" rIns="0" bIns="45720" anchor="ctr"/>
          <a:lstStyle/>
          <a:p>
            <a:r>
              <a:rPr lang="en-US">
                <a:latin typeface="Calibri"/>
                <a:cs typeface="Calibri"/>
              </a:rPr>
              <a:t>QUESTIONS? NCDHHS HAS A VARIETY OF Helpful sun bucks resources</a:t>
            </a:r>
            <a:endParaRPr lang="en-US">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E08358F-B7F8-86F0-A25B-24CC8327C029}"/>
              </a:ext>
            </a:extLst>
          </p:cNvPr>
          <p:cNvPicPr>
            <a:picLocks noChangeAspect="1"/>
          </p:cNvPicPr>
          <p:nvPr/>
        </p:nvPicPr>
        <p:blipFill>
          <a:blip r:embed="rId6"/>
          <a:stretch>
            <a:fillRect/>
          </a:stretch>
        </p:blipFill>
        <p:spPr>
          <a:xfrm>
            <a:off x="1186166" y="2118373"/>
            <a:ext cx="3949360" cy="2203577"/>
          </a:xfrm>
          <a:prstGeom prst="rect">
            <a:avLst/>
          </a:prstGeom>
          <a:ln>
            <a:solidFill>
              <a:schemeClr val="accent1">
                <a:lumMod val="50000"/>
              </a:schemeClr>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B87FDCA6-1E9D-A45A-DA1F-04921501C5E5}"/>
              </a:ext>
            </a:extLst>
          </p:cNvPr>
          <p:cNvSpPr/>
          <p:nvPr/>
        </p:nvSpPr>
        <p:spPr>
          <a:xfrm>
            <a:off x="1186165" y="923000"/>
            <a:ext cx="3949361" cy="865115"/>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b="1" kern="0">
                <a:solidFill>
                  <a:prstClr val="white"/>
                </a:solidFill>
                <a:latin typeface="Calibri" panose="020F0502020204030204" pitchFamily="34" charset="0"/>
                <a:cs typeface="Calibri" panose="020F0502020204030204" pitchFamily="34" charset="0"/>
              </a:rPr>
              <a:t>SUN Bucks Webpage</a:t>
            </a:r>
          </a:p>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6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60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The </a:t>
            </a:r>
            <a:r>
              <a:rPr lang="en-US" sz="1600" kern="0">
                <a:solidFill>
                  <a:prstClr val="white"/>
                </a:solidFill>
                <a:latin typeface="Calibri" panose="020F0502020204030204" pitchFamily="34" charset="0"/>
                <a:cs typeface="Calibri" panose="020F0502020204030204" pitchFamily="34" charset="0"/>
              </a:rPr>
              <a:t>primary source for updated information.</a:t>
            </a:r>
          </a:p>
        </p:txBody>
      </p:sp>
      <p:pic>
        <p:nvPicPr>
          <p:cNvPr id="16" name="Picture 15">
            <a:extLst>
              <a:ext uri="{FF2B5EF4-FFF2-40B4-BE49-F238E27FC236}">
                <a16:creationId xmlns:a16="http://schemas.microsoft.com/office/drawing/2014/main" id="{B94298AA-B6B7-8003-347B-83CEBB36468A}"/>
              </a:ext>
            </a:extLst>
          </p:cNvPr>
          <p:cNvPicPr>
            <a:picLocks noChangeAspect="1"/>
          </p:cNvPicPr>
          <p:nvPr/>
        </p:nvPicPr>
        <p:blipFill>
          <a:blip r:embed="rId7"/>
          <a:stretch>
            <a:fillRect/>
          </a:stretch>
        </p:blipFill>
        <p:spPr>
          <a:xfrm>
            <a:off x="6074167" y="4948117"/>
            <a:ext cx="2185839" cy="1537275"/>
          </a:xfrm>
          <a:prstGeom prst="rect">
            <a:avLst/>
          </a:prstGeom>
          <a:ln>
            <a:solidFill>
              <a:schemeClr val="accent1">
                <a:lumMod val="50000"/>
              </a:schemeClr>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A73545DF-CC33-7863-14C4-B4DE3FF767A7}"/>
              </a:ext>
            </a:extLst>
          </p:cNvPr>
          <p:cNvSpPr txBox="1"/>
          <p:nvPr/>
        </p:nvSpPr>
        <p:spPr>
          <a:xfrm>
            <a:off x="1186165" y="1751981"/>
            <a:ext cx="3949360" cy="366688"/>
          </a:xfrm>
          <a:prstGeom prst="rect">
            <a:avLst/>
          </a:prstGeom>
          <a:noFill/>
        </p:spPr>
        <p:txBody>
          <a:bodyPr wrap="square" rtlCol="0">
            <a:spAutoFit/>
          </a:bodyPr>
          <a:lstStyle/>
          <a:p>
            <a:pPr algn="ctr"/>
            <a:r>
              <a:rPr lang="en-US" b="1">
                <a:solidFill>
                  <a:schemeClr val="accent1">
                    <a:lumMod val="50000"/>
                  </a:schemeClr>
                </a:solidFill>
              </a:rPr>
              <a:t>www.ncdhhs.gov/sunbucks</a:t>
            </a:r>
          </a:p>
        </p:txBody>
      </p:sp>
      <p:sp>
        <p:nvSpPr>
          <p:cNvPr id="8" name="Rectangle 7">
            <a:extLst>
              <a:ext uri="{FF2B5EF4-FFF2-40B4-BE49-F238E27FC236}">
                <a16:creationId xmlns:a16="http://schemas.microsoft.com/office/drawing/2014/main" id="{9EE00567-6DF0-9438-F4A6-4B08E37C5E69}"/>
              </a:ext>
            </a:extLst>
          </p:cNvPr>
          <p:cNvSpPr/>
          <p:nvPr/>
        </p:nvSpPr>
        <p:spPr>
          <a:xfrm>
            <a:off x="6754649" y="923000"/>
            <a:ext cx="3949361" cy="865115"/>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b="1" kern="0">
                <a:solidFill>
                  <a:prstClr val="white"/>
                </a:solidFill>
                <a:latin typeface="Calibri" panose="020F0502020204030204" pitchFamily="34" charset="0"/>
                <a:cs typeface="Calibri" panose="020F0502020204030204" pitchFamily="34" charset="0"/>
              </a:rPr>
              <a:t>Application Webpage</a:t>
            </a:r>
          </a:p>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6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60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The primary source for application questions, including access to the application.</a:t>
            </a:r>
          </a:p>
        </p:txBody>
      </p:sp>
      <p:pic>
        <p:nvPicPr>
          <p:cNvPr id="11" name="Picture 10">
            <a:extLst>
              <a:ext uri="{FF2B5EF4-FFF2-40B4-BE49-F238E27FC236}">
                <a16:creationId xmlns:a16="http://schemas.microsoft.com/office/drawing/2014/main" id="{0CBE20C4-1A3F-7B84-B479-F9A71E9D4B0C}"/>
              </a:ext>
            </a:extLst>
          </p:cNvPr>
          <p:cNvPicPr>
            <a:picLocks noChangeAspect="1"/>
          </p:cNvPicPr>
          <p:nvPr/>
        </p:nvPicPr>
        <p:blipFill>
          <a:blip r:embed="rId8"/>
          <a:stretch>
            <a:fillRect/>
          </a:stretch>
        </p:blipFill>
        <p:spPr>
          <a:xfrm>
            <a:off x="8518169" y="4948118"/>
            <a:ext cx="2185839" cy="1537274"/>
          </a:xfrm>
          <a:prstGeom prst="rect">
            <a:avLst/>
          </a:prstGeom>
          <a:ln>
            <a:solidFill>
              <a:schemeClr val="accent1">
                <a:lumMod val="50000"/>
              </a:schemeClr>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0C417EB6-5188-137B-6682-9C92D614930D}"/>
              </a:ext>
            </a:extLst>
          </p:cNvPr>
          <p:cNvSpPr/>
          <p:nvPr/>
        </p:nvSpPr>
        <p:spPr>
          <a:xfrm>
            <a:off x="6074167" y="4563239"/>
            <a:ext cx="2185839" cy="303719"/>
          </a:xfrm>
          <a:prstGeom prst="rect">
            <a:avLst/>
          </a:prstGeom>
          <a:solidFill>
            <a:schemeClr val="bg1">
              <a:lumMod val="85000"/>
            </a:schemeClr>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b="1" kern="0">
                <a:latin typeface="Calibri" panose="020F0502020204030204" pitchFamily="34" charset="0"/>
                <a:cs typeface="Calibri" panose="020F0502020204030204" pitchFamily="34" charset="0"/>
              </a:rPr>
              <a:t>Informational Flyers</a:t>
            </a:r>
            <a:endParaRPr kumimoji="0" lang="en-US" sz="1100" b="1" u="none" strike="noStrike" kern="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15" name="Rectangle 14">
            <a:extLst>
              <a:ext uri="{FF2B5EF4-FFF2-40B4-BE49-F238E27FC236}">
                <a16:creationId xmlns:a16="http://schemas.microsoft.com/office/drawing/2014/main" id="{FDE604E9-F6A2-FC73-DCC0-7369A5F9BC35}"/>
              </a:ext>
            </a:extLst>
          </p:cNvPr>
          <p:cNvSpPr/>
          <p:nvPr/>
        </p:nvSpPr>
        <p:spPr>
          <a:xfrm>
            <a:off x="8518169" y="4563239"/>
            <a:ext cx="2185839" cy="303719"/>
          </a:xfrm>
          <a:prstGeom prst="rect">
            <a:avLst/>
          </a:prstGeom>
          <a:solidFill>
            <a:schemeClr val="bg1">
              <a:lumMod val="85000"/>
            </a:schemeClr>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b="1" kern="0">
                <a:latin typeface="Calibri" panose="020F0502020204030204" pitchFamily="34" charset="0"/>
                <a:cs typeface="Calibri" panose="020F0502020204030204" pitchFamily="34" charset="0"/>
              </a:rPr>
              <a:t>Stakeholder Toolkits</a:t>
            </a:r>
            <a:endParaRPr kumimoji="0" lang="en-US" sz="1100" b="1" u="none" strike="noStrike" kern="0" cap="none" spc="0" normalizeH="0" baseline="0" noProof="0">
              <a:ln>
                <a:noFill/>
              </a:ln>
              <a:effectLst/>
              <a:uLnTx/>
              <a:uFillTx/>
              <a:latin typeface="Calibri" panose="020F0502020204030204" pitchFamily="34" charset="0"/>
              <a:ea typeface="+mn-ea"/>
              <a:cs typeface="Calibri" panose="020F0502020204030204" pitchFamily="34" charset="0"/>
            </a:endParaRPr>
          </a:p>
        </p:txBody>
      </p:sp>
      <p:pic>
        <p:nvPicPr>
          <p:cNvPr id="19" name="Picture 18">
            <a:extLst>
              <a:ext uri="{FF2B5EF4-FFF2-40B4-BE49-F238E27FC236}">
                <a16:creationId xmlns:a16="http://schemas.microsoft.com/office/drawing/2014/main" id="{7476BB4A-EDB1-F6CB-5646-832208BF261B}"/>
              </a:ext>
            </a:extLst>
          </p:cNvPr>
          <p:cNvPicPr>
            <a:picLocks noChangeAspect="1"/>
          </p:cNvPicPr>
          <p:nvPr/>
        </p:nvPicPr>
        <p:blipFill rotWithShape="1">
          <a:blip r:embed="rId9"/>
          <a:srcRect r="13740"/>
          <a:stretch/>
        </p:blipFill>
        <p:spPr>
          <a:xfrm>
            <a:off x="3630165" y="4948117"/>
            <a:ext cx="2185839" cy="1537275"/>
          </a:xfrm>
          <a:prstGeom prst="rect">
            <a:avLst/>
          </a:prstGeom>
          <a:ln>
            <a:solidFill>
              <a:schemeClr val="accent1">
                <a:lumMod val="50000"/>
              </a:schemeClr>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58BC072A-D0F3-326D-EF46-B2E1DD706EEB}"/>
              </a:ext>
            </a:extLst>
          </p:cNvPr>
          <p:cNvSpPr/>
          <p:nvPr/>
        </p:nvSpPr>
        <p:spPr>
          <a:xfrm>
            <a:off x="3630166" y="4563239"/>
            <a:ext cx="2185839" cy="303719"/>
          </a:xfrm>
          <a:prstGeom prst="rect">
            <a:avLst/>
          </a:prstGeom>
          <a:solidFill>
            <a:schemeClr val="bg1">
              <a:lumMod val="85000"/>
            </a:schemeClr>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b="1" kern="0">
                <a:latin typeface="Calibri" panose="020F0502020204030204" pitchFamily="34" charset="0"/>
                <a:cs typeface="Calibri" panose="020F0502020204030204" pitchFamily="34" charset="0"/>
              </a:rPr>
              <a:t>School Search Tool</a:t>
            </a:r>
            <a:endParaRPr kumimoji="0" lang="en-US" sz="1100" b="1" u="none" strike="noStrike" kern="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21" name="Rectangle 20">
            <a:extLst>
              <a:ext uri="{FF2B5EF4-FFF2-40B4-BE49-F238E27FC236}">
                <a16:creationId xmlns:a16="http://schemas.microsoft.com/office/drawing/2014/main" id="{B2677C0D-95DC-12B0-8781-0B71734A002F}"/>
              </a:ext>
            </a:extLst>
          </p:cNvPr>
          <p:cNvSpPr/>
          <p:nvPr/>
        </p:nvSpPr>
        <p:spPr>
          <a:xfrm>
            <a:off x="1186165" y="4563238"/>
            <a:ext cx="2185839" cy="304079"/>
          </a:xfrm>
          <a:prstGeom prst="rect">
            <a:avLst/>
          </a:prstGeom>
          <a:solidFill>
            <a:schemeClr val="bg1">
              <a:lumMod val="85000"/>
            </a:schemeClr>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b="1" kern="0">
                <a:latin typeface="Calibri" panose="020F0502020204030204" pitchFamily="34" charset="0"/>
                <a:cs typeface="Calibri" panose="020F0502020204030204" pitchFamily="34" charset="0"/>
              </a:rPr>
              <a:t>Chat Bot &amp; Eligibility Quiz</a:t>
            </a:r>
            <a:endParaRPr kumimoji="0" lang="en-US" sz="1100" b="1" u="none" strike="noStrike" kern="0" cap="none" spc="0" normalizeH="0" baseline="0" noProof="0">
              <a:ln>
                <a:noFill/>
              </a:ln>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894A7878-CBC3-11DD-9B90-91A0D3536258}"/>
              </a:ext>
            </a:extLst>
          </p:cNvPr>
          <p:cNvSpPr txBox="1"/>
          <p:nvPr/>
        </p:nvSpPr>
        <p:spPr>
          <a:xfrm>
            <a:off x="6754649" y="1751981"/>
            <a:ext cx="3949360" cy="366688"/>
          </a:xfrm>
          <a:prstGeom prst="rect">
            <a:avLst/>
          </a:prstGeom>
          <a:noFill/>
        </p:spPr>
        <p:txBody>
          <a:bodyPr wrap="square" rtlCol="0">
            <a:spAutoFit/>
          </a:bodyPr>
          <a:lstStyle/>
          <a:p>
            <a:pPr algn="ctr"/>
            <a:r>
              <a:rPr lang="en-US" b="1">
                <a:solidFill>
                  <a:schemeClr val="accent1">
                    <a:lumMod val="50000"/>
                  </a:schemeClr>
                </a:solidFill>
              </a:rPr>
              <a:t>www.ncdhhs.gov/sunbucksapplication</a:t>
            </a:r>
          </a:p>
        </p:txBody>
      </p:sp>
      <p:pic>
        <p:nvPicPr>
          <p:cNvPr id="31" name="Picture 30">
            <a:extLst>
              <a:ext uri="{FF2B5EF4-FFF2-40B4-BE49-F238E27FC236}">
                <a16:creationId xmlns:a16="http://schemas.microsoft.com/office/drawing/2014/main" id="{A11820BA-0944-0032-732B-3EBF88E17028}"/>
              </a:ext>
            </a:extLst>
          </p:cNvPr>
          <p:cNvPicPr>
            <a:picLocks noChangeAspect="1"/>
          </p:cNvPicPr>
          <p:nvPr/>
        </p:nvPicPr>
        <p:blipFill>
          <a:blip r:embed="rId10"/>
          <a:stretch>
            <a:fillRect/>
          </a:stretch>
        </p:blipFill>
        <p:spPr>
          <a:xfrm>
            <a:off x="6754649" y="2118373"/>
            <a:ext cx="3949359" cy="2203576"/>
          </a:xfrm>
          <a:prstGeom prst="rect">
            <a:avLst/>
          </a:prstGeom>
          <a:ln>
            <a:solidFill>
              <a:schemeClr val="accent1">
                <a:lumMod val="5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5AA1766-589E-F383-9AB2-10BC53E1D1CF}"/>
              </a:ext>
            </a:extLst>
          </p:cNvPr>
          <p:cNvPicPr>
            <a:picLocks noChangeAspect="1"/>
          </p:cNvPicPr>
          <p:nvPr/>
        </p:nvPicPr>
        <p:blipFill>
          <a:blip r:embed="rId11"/>
          <a:stretch>
            <a:fillRect/>
          </a:stretch>
        </p:blipFill>
        <p:spPr>
          <a:xfrm>
            <a:off x="1186164" y="4948116"/>
            <a:ext cx="2185837" cy="1379855"/>
          </a:xfrm>
          <a:prstGeom prst="rect">
            <a:avLst/>
          </a:prstGeom>
          <a:ln>
            <a:solidFill>
              <a:schemeClr val="accent1">
                <a:lumMod val="50000"/>
              </a:schemeClr>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CD6FEEE1-7A17-E854-DC48-3D7980B2A0F9}"/>
              </a:ext>
            </a:extLst>
          </p:cNvPr>
          <p:cNvSpPr/>
          <p:nvPr/>
        </p:nvSpPr>
        <p:spPr>
          <a:xfrm rot="20473380">
            <a:off x="1184059" y="5333271"/>
            <a:ext cx="2165977" cy="371663"/>
          </a:xfrm>
          <a:prstGeom prst="rect">
            <a:avLst/>
          </a:prstGeom>
          <a:solidFill>
            <a:srgbClr val="D9D9D9">
              <a:alpha val="80000"/>
            </a:srgbClr>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sz="1400" b="1" kern="0">
                <a:latin typeface="Calibri" panose="020F0502020204030204" pitchFamily="34" charset="0"/>
                <a:cs typeface="Calibri" panose="020F0502020204030204" pitchFamily="34" charset="0"/>
              </a:rPr>
              <a:t>Coming soon!</a:t>
            </a:r>
            <a:endParaRPr kumimoji="0" lang="en-US" sz="1100" b="1" u="none" strike="noStrike" kern="0" cap="none" spc="0" normalizeH="0" baseline="0" noProof="0">
              <a:ln>
                <a:noFill/>
              </a:ln>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7537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164D8F-7E51-0368-5292-2ABCA33110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 name="Object 3" hidden="1">
                        <a:extLst>
                          <a:ext uri="{FF2B5EF4-FFF2-40B4-BE49-F238E27FC236}">
                            <a16:creationId xmlns:a16="http://schemas.microsoft.com/office/drawing/2014/main" id="{6A164D8F-7E51-0368-5292-2ABCA33110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E85759E-2B3B-813F-7CCE-89E24DCBB37D}"/>
              </a:ext>
            </a:extLst>
          </p:cNvPr>
          <p:cNvSpPr>
            <a:spLocks noGrp="1"/>
          </p:cNvSpPr>
          <p:nvPr>
            <p:ph type="title"/>
          </p:nvPr>
        </p:nvSpPr>
        <p:spPr>
          <a:xfrm>
            <a:off x="420624" y="169441"/>
            <a:ext cx="11350752" cy="592562"/>
          </a:xfrm>
        </p:spPr>
        <p:txBody>
          <a:bodyPr vert="horz" lIns="0" tIns="45720" rIns="0" bIns="45720" anchor="ctr"/>
          <a:lstStyle/>
          <a:p>
            <a:r>
              <a:rPr lang="en-US">
                <a:latin typeface="Calibri"/>
                <a:cs typeface="Calibri"/>
              </a:rPr>
              <a:t>Sun bucks 2024 key dates</a:t>
            </a:r>
            <a:endParaRPr lang="en-US">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DB73ED2B-8ACC-18D6-4C82-F91F5ED8BA1B}"/>
              </a:ext>
            </a:extLst>
          </p:cNvPr>
          <p:cNvSpPr/>
          <p:nvPr/>
        </p:nvSpPr>
        <p:spPr>
          <a:xfrm>
            <a:off x="420620" y="4970746"/>
            <a:ext cx="11350754" cy="463711"/>
          </a:xfrm>
          <a:prstGeom prst="rect">
            <a:avLst/>
          </a:prstGeom>
          <a:solidFill>
            <a:srgbClr val="034179"/>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When</a:t>
            </a:r>
            <a:r>
              <a:rPr lang="en-US" b="1" kern="0">
                <a:solidFill>
                  <a:schemeClr val="bg1"/>
                </a:solidFill>
                <a:latin typeface="Calibri" panose="020F0502020204030204" pitchFamily="34" charset="0"/>
                <a:cs typeface="Calibri" panose="020F0502020204030204" pitchFamily="34" charset="0"/>
              </a:rPr>
              <a:t> will approved children receive their SUN Bucks benefits</a:t>
            </a:r>
            <a:r>
              <a:rPr kumimoji="0" lang="en-US"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a:t>
            </a:r>
          </a:p>
        </p:txBody>
      </p:sp>
      <p:sp>
        <p:nvSpPr>
          <p:cNvPr id="10" name="Rectangle 9">
            <a:extLst>
              <a:ext uri="{FF2B5EF4-FFF2-40B4-BE49-F238E27FC236}">
                <a16:creationId xmlns:a16="http://schemas.microsoft.com/office/drawing/2014/main" id="{28137D51-B025-09CF-EFE2-F736D7FA280D}"/>
              </a:ext>
            </a:extLst>
          </p:cNvPr>
          <p:cNvSpPr/>
          <p:nvPr/>
        </p:nvSpPr>
        <p:spPr>
          <a:xfrm>
            <a:off x="420622" y="5434457"/>
            <a:ext cx="11350752" cy="749173"/>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285750" indent="-285750" algn="l">
              <a:buFont typeface="Arial" panose="020B0604020202020204" pitchFamily="34" charset="0"/>
              <a:buChar char="•"/>
            </a:pPr>
            <a:r>
              <a:rPr lang="en-US" sz="1600">
                <a:solidFill>
                  <a:srgbClr val="212529"/>
                </a:solidFill>
              </a:rPr>
              <a:t>Benefits will start to be issued mid to late</a:t>
            </a:r>
            <a:r>
              <a:rPr lang="en-US" sz="1600" b="0" i="0">
                <a:solidFill>
                  <a:srgbClr val="212529"/>
                </a:solidFill>
                <a:effectLst/>
              </a:rPr>
              <a:t> June and will continue through the summer as children are determined eligible.</a:t>
            </a:r>
          </a:p>
          <a:p>
            <a:pPr marL="285750" indent="-285750" algn="l">
              <a:buFont typeface="Arial" panose="020B0604020202020204" pitchFamily="34" charset="0"/>
              <a:buChar char="•"/>
            </a:pPr>
            <a:r>
              <a:rPr lang="en-US" sz="1600" b="1" i="0">
                <a:solidFill>
                  <a:srgbClr val="212529"/>
                </a:solidFill>
                <a:effectLst/>
              </a:rPr>
              <a:t>Please assist Medicaid and TANF clients with updating their mailing address for their case in NC FAST</a:t>
            </a:r>
            <a:r>
              <a:rPr lang="en-US" sz="1600" i="0">
                <a:solidFill>
                  <a:srgbClr val="212529"/>
                </a:solidFill>
                <a:effectLst/>
              </a:rPr>
              <a:t> (if needed), as their SUN Bucks card will be sent to thei</a:t>
            </a:r>
            <a:r>
              <a:rPr lang="en-US" sz="1600">
                <a:solidFill>
                  <a:srgbClr val="212529"/>
                </a:solidFill>
              </a:rPr>
              <a:t>r address on file. Counties would work undeliverable S-EBT cards associated with these cases.</a:t>
            </a:r>
            <a:endParaRPr lang="en-US" sz="1600" i="0">
              <a:solidFill>
                <a:srgbClr val="212529"/>
              </a:solidFill>
              <a:effectLst/>
            </a:endParaRPr>
          </a:p>
        </p:txBody>
      </p:sp>
      <p:sp>
        <p:nvSpPr>
          <p:cNvPr id="11" name="Rectangle 10">
            <a:extLst>
              <a:ext uri="{FF2B5EF4-FFF2-40B4-BE49-F238E27FC236}">
                <a16:creationId xmlns:a16="http://schemas.microsoft.com/office/drawing/2014/main" id="{C7E1DE84-B5C5-2F65-6244-1777A71310A6}"/>
              </a:ext>
            </a:extLst>
          </p:cNvPr>
          <p:cNvSpPr/>
          <p:nvPr/>
        </p:nvSpPr>
        <p:spPr>
          <a:xfrm>
            <a:off x="420620" y="2839987"/>
            <a:ext cx="11350754" cy="463711"/>
          </a:xfrm>
          <a:prstGeom prst="rect">
            <a:avLst/>
          </a:prstGeom>
          <a:solidFill>
            <a:srgbClr val="034179"/>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How can </a:t>
            </a:r>
            <a:r>
              <a:rPr lang="en-US" b="1" kern="0">
                <a:solidFill>
                  <a:schemeClr val="bg1"/>
                </a:solidFill>
                <a:latin typeface="Calibri" panose="020F0502020204030204" pitchFamily="34" charset="0"/>
                <a:cs typeface="Calibri" panose="020F0502020204030204" pitchFamily="34" charset="0"/>
              </a:rPr>
              <a:t>families</a:t>
            </a:r>
            <a:r>
              <a:rPr kumimoji="0" lang="en-US"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 access the SUN Bucks application?</a:t>
            </a:r>
          </a:p>
        </p:txBody>
      </p:sp>
      <p:sp>
        <p:nvSpPr>
          <p:cNvPr id="12" name="Rectangle 11">
            <a:extLst>
              <a:ext uri="{FF2B5EF4-FFF2-40B4-BE49-F238E27FC236}">
                <a16:creationId xmlns:a16="http://schemas.microsoft.com/office/drawing/2014/main" id="{DE5B5709-2A8C-2029-E730-DA084236E673}"/>
              </a:ext>
            </a:extLst>
          </p:cNvPr>
          <p:cNvSpPr/>
          <p:nvPr/>
        </p:nvSpPr>
        <p:spPr>
          <a:xfrm>
            <a:off x="420622" y="3303699"/>
            <a:ext cx="11350752" cy="1481480"/>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b="0" i="0">
                <a:solidFill>
                  <a:srgbClr val="212529"/>
                </a:solidFill>
                <a:effectLst/>
              </a:rPr>
              <a:t>Families who can apply will </a:t>
            </a:r>
            <a:r>
              <a:rPr lang="en-US" sz="1600" b="1" i="0">
                <a:solidFill>
                  <a:srgbClr val="212529"/>
                </a:solidFill>
                <a:effectLst/>
              </a:rPr>
              <a:t>receive </a:t>
            </a:r>
            <a:r>
              <a:rPr lang="en-US" sz="1600" b="1">
                <a:solidFill>
                  <a:srgbClr val="212529"/>
                </a:solidFill>
              </a:rPr>
              <a:t>an </a:t>
            </a:r>
            <a:r>
              <a:rPr lang="en-US" sz="1600" b="1" i="0">
                <a:solidFill>
                  <a:srgbClr val="212529"/>
                </a:solidFill>
                <a:effectLst/>
              </a:rPr>
              <a:t>invitation to apply by</a:t>
            </a:r>
            <a:r>
              <a:rPr lang="en-US" sz="1600" b="1">
                <a:solidFill>
                  <a:srgbClr val="212529"/>
                </a:solidFill>
              </a:rPr>
              <a:t> email </a:t>
            </a:r>
            <a:r>
              <a:rPr lang="en-US" sz="1600" b="0" i="0">
                <a:solidFill>
                  <a:srgbClr val="212529"/>
                </a:solidFill>
                <a:effectLst/>
              </a:rPr>
              <a:t>with instructions as well as text. </a:t>
            </a:r>
          </a:p>
          <a:p>
            <a:pPr marL="285750" indent="-285750">
              <a:buFont typeface="Arial" panose="020B0604020202020204" pitchFamily="34" charset="0"/>
              <a:buChar char="•"/>
            </a:pPr>
            <a:r>
              <a:rPr lang="en-US" sz="1600" b="0" i="0">
                <a:solidFill>
                  <a:srgbClr val="212529"/>
                </a:solidFill>
                <a:effectLst/>
              </a:rPr>
              <a:t>Families can </a:t>
            </a:r>
            <a:r>
              <a:rPr lang="en-US" sz="1600">
                <a:solidFill>
                  <a:srgbClr val="212529"/>
                </a:solidFill>
              </a:rPr>
              <a:t>visit </a:t>
            </a:r>
            <a:r>
              <a:rPr lang="en-US" sz="1600">
                <a:solidFill>
                  <a:srgbClr val="212529"/>
                </a:solidFill>
                <a:hlinkClick r:id="rId6"/>
              </a:rPr>
              <a:t>www.ncdhhs.gov/sunbucksapplication</a:t>
            </a:r>
            <a:r>
              <a:rPr lang="en-US" sz="1600">
                <a:solidFill>
                  <a:srgbClr val="212529"/>
                </a:solidFill>
              </a:rPr>
              <a:t> to complete a digital application. </a:t>
            </a:r>
            <a:r>
              <a:rPr lang="en-US" sz="1600" b="0" i="0">
                <a:solidFill>
                  <a:srgbClr val="212529"/>
                </a:solidFill>
                <a:effectLst/>
              </a:rPr>
              <a:t>The online application is the easiest and fastest way to apply; paper applications will also be available in school offices.</a:t>
            </a:r>
          </a:p>
          <a:p>
            <a:pPr marL="285750" indent="-285750">
              <a:buFont typeface="Arial" panose="020B0604020202020204" pitchFamily="34" charset="0"/>
              <a:buChar char="•"/>
            </a:pPr>
            <a:r>
              <a:rPr lang="en-US" sz="1600" b="0" i="0">
                <a:solidFill>
                  <a:srgbClr val="212529"/>
                </a:solidFill>
                <a:effectLst/>
              </a:rPr>
              <a:t>A designated SUN Bucks call center is available to answer questions and can assist clients complete an </a:t>
            </a:r>
            <a:r>
              <a:rPr lang="en-US" sz="1600">
                <a:solidFill>
                  <a:srgbClr val="212529"/>
                </a:solidFill>
              </a:rPr>
              <a:t>application in Spanish. Families can call </a:t>
            </a:r>
            <a:r>
              <a:rPr lang="en-US" sz="1600" b="1">
                <a:solidFill>
                  <a:srgbClr val="212529"/>
                </a:solidFill>
              </a:rPr>
              <a:t>1-866-719-0141 and press option 2</a:t>
            </a:r>
            <a:r>
              <a:rPr lang="en-US" sz="1600">
                <a:solidFill>
                  <a:srgbClr val="212529"/>
                </a:solidFill>
              </a:rPr>
              <a:t> to speak with a SUN Bucks representative.</a:t>
            </a:r>
          </a:p>
        </p:txBody>
      </p:sp>
      <p:grpSp>
        <p:nvGrpSpPr>
          <p:cNvPr id="2" name="Group 1">
            <a:extLst>
              <a:ext uri="{FF2B5EF4-FFF2-40B4-BE49-F238E27FC236}">
                <a16:creationId xmlns:a16="http://schemas.microsoft.com/office/drawing/2014/main" id="{3177ED1F-3D02-8244-F231-875E3A546F63}"/>
              </a:ext>
            </a:extLst>
          </p:cNvPr>
          <p:cNvGrpSpPr/>
          <p:nvPr/>
        </p:nvGrpSpPr>
        <p:grpSpPr>
          <a:xfrm>
            <a:off x="371517" y="967014"/>
            <a:ext cx="3554476" cy="1611962"/>
            <a:chOff x="2115859" y="777875"/>
            <a:chExt cx="3554476" cy="1611962"/>
          </a:xfrm>
        </p:grpSpPr>
        <p:sp>
          <p:nvSpPr>
            <p:cNvPr id="9" name="Rectangle: Rounded Corners 8">
              <a:extLst>
                <a:ext uri="{FF2B5EF4-FFF2-40B4-BE49-F238E27FC236}">
                  <a16:creationId xmlns:a16="http://schemas.microsoft.com/office/drawing/2014/main" id="{495E18BB-CFC3-8D50-8B27-90E497F37511}"/>
                </a:ext>
              </a:extLst>
            </p:cNvPr>
            <p:cNvSpPr/>
            <p:nvPr/>
          </p:nvSpPr>
          <p:spPr>
            <a:xfrm>
              <a:off x="2635035" y="1124001"/>
              <a:ext cx="3035300" cy="1265836"/>
            </a:xfrm>
            <a:prstGeom prst="round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a:solidFill>
                  <a:schemeClr val="tx1"/>
                </a:solidFill>
              </a:endParaRPr>
            </a:p>
            <a:p>
              <a:pPr algn="ctr"/>
              <a:r>
                <a:rPr lang="en-US" sz="2400" b="1">
                  <a:solidFill>
                    <a:schemeClr val="tx1"/>
                  </a:solidFill>
                </a:rPr>
                <a:t>May 1</a:t>
              </a:r>
              <a:r>
                <a:rPr lang="en-US" sz="2400" b="1" baseline="30000">
                  <a:solidFill>
                    <a:schemeClr val="tx1"/>
                  </a:solidFill>
                </a:rPr>
                <a:t>st</a:t>
              </a:r>
              <a:endParaRPr lang="en-US">
                <a:solidFill>
                  <a:schemeClr val="tx1"/>
                </a:solidFill>
              </a:endParaRPr>
            </a:p>
            <a:p>
              <a:pPr algn="ctr"/>
              <a:r>
                <a:rPr lang="en-US" sz="2400" b="1" i="1" baseline="30000">
                  <a:solidFill>
                    <a:schemeClr val="tx1"/>
                  </a:solidFill>
                </a:rPr>
                <a:t>2024 SUN Bucks </a:t>
              </a:r>
              <a:endParaRPr lang="en-US" sz="2400" b="1" i="1" baseline="30000">
                <a:solidFill>
                  <a:schemeClr val="tx1"/>
                </a:solidFill>
                <a:cs typeface="Calibri"/>
              </a:endParaRPr>
            </a:p>
            <a:p>
              <a:pPr algn="ctr"/>
              <a:r>
                <a:rPr lang="en-US" sz="2400" b="1" i="1" baseline="30000">
                  <a:solidFill>
                    <a:schemeClr val="tx1"/>
                  </a:solidFill>
                </a:rPr>
                <a:t>application opened</a:t>
              </a:r>
              <a:endParaRPr lang="en-US" sz="2800" b="1" i="1" baseline="30000">
                <a:solidFill>
                  <a:schemeClr val="tx1"/>
                </a:solidFill>
              </a:endParaRPr>
            </a:p>
          </p:txBody>
        </p:sp>
        <p:sp>
          <p:nvSpPr>
            <p:cNvPr id="8" name="Oval 7">
              <a:extLst>
                <a:ext uri="{FF2B5EF4-FFF2-40B4-BE49-F238E27FC236}">
                  <a16:creationId xmlns:a16="http://schemas.microsoft.com/office/drawing/2014/main" id="{F4A4FEE2-7902-42BA-2813-D3123BA2A3CB}"/>
                </a:ext>
              </a:extLst>
            </p:cNvPr>
            <p:cNvSpPr/>
            <p:nvPr/>
          </p:nvSpPr>
          <p:spPr>
            <a:xfrm>
              <a:off x="2115859" y="777875"/>
              <a:ext cx="906623" cy="891645"/>
            </a:xfrm>
            <a:prstGeom prst="ellipse">
              <a:avLst/>
            </a:prstGeom>
            <a:solidFill>
              <a:srgbClr val="0341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Document outline">
              <a:extLst>
                <a:ext uri="{FF2B5EF4-FFF2-40B4-BE49-F238E27FC236}">
                  <a16:creationId xmlns:a16="http://schemas.microsoft.com/office/drawing/2014/main" id="{09862FCC-03DD-CA0B-6A0F-F59AF6FFA0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1990" y="923681"/>
              <a:ext cx="594360" cy="594360"/>
            </a:xfrm>
            <a:prstGeom prst="rect">
              <a:avLst/>
            </a:prstGeom>
          </p:spPr>
        </p:pic>
      </p:grpSp>
      <p:grpSp>
        <p:nvGrpSpPr>
          <p:cNvPr id="6" name="Group 5">
            <a:extLst>
              <a:ext uri="{FF2B5EF4-FFF2-40B4-BE49-F238E27FC236}">
                <a16:creationId xmlns:a16="http://schemas.microsoft.com/office/drawing/2014/main" id="{F5FEA844-74BF-975A-06C4-8171FA1CEB0D}"/>
              </a:ext>
            </a:extLst>
          </p:cNvPr>
          <p:cNvGrpSpPr/>
          <p:nvPr/>
        </p:nvGrpSpPr>
        <p:grpSpPr>
          <a:xfrm>
            <a:off x="4218422" y="967014"/>
            <a:ext cx="3554476" cy="1611962"/>
            <a:chOff x="6189511" y="777875"/>
            <a:chExt cx="3554476" cy="1611962"/>
          </a:xfrm>
        </p:grpSpPr>
        <p:sp>
          <p:nvSpPr>
            <p:cNvPr id="13" name="Rectangle: Rounded Corners 12">
              <a:extLst>
                <a:ext uri="{FF2B5EF4-FFF2-40B4-BE49-F238E27FC236}">
                  <a16:creationId xmlns:a16="http://schemas.microsoft.com/office/drawing/2014/main" id="{299B1860-8892-5FDD-60EC-613E6C247D65}"/>
                </a:ext>
              </a:extLst>
            </p:cNvPr>
            <p:cNvSpPr/>
            <p:nvPr/>
          </p:nvSpPr>
          <p:spPr>
            <a:xfrm>
              <a:off x="6708687" y="1124001"/>
              <a:ext cx="3035300" cy="1265836"/>
            </a:xfrm>
            <a:prstGeom prst="round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Mid-June</a:t>
              </a:r>
            </a:p>
            <a:p>
              <a:pPr algn="ctr"/>
              <a:endParaRPr lang="en-US" sz="2000" b="1" i="1" baseline="30000">
                <a:solidFill>
                  <a:schemeClr val="tx1"/>
                </a:solidFill>
              </a:endParaRPr>
            </a:p>
            <a:p>
              <a:pPr algn="ctr"/>
              <a:r>
                <a:rPr lang="en-US" sz="2400" b="1" i="1" baseline="30000">
                  <a:solidFill>
                    <a:schemeClr val="tx1"/>
                  </a:solidFill>
                </a:rPr>
                <a:t>First SUN Bucks issuance</a:t>
              </a:r>
            </a:p>
          </p:txBody>
        </p:sp>
        <p:sp>
          <p:nvSpPr>
            <p:cNvPr id="14" name="Oval 13">
              <a:extLst>
                <a:ext uri="{FF2B5EF4-FFF2-40B4-BE49-F238E27FC236}">
                  <a16:creationId xmlns:a16="http://schemas.microsoft.com/office/drawing/2014/main" id="{EE18B9AA-8C85-C8D5-28C9-F0046918FDE6}"/>
                </a:ext>
              </a:extLst>
            </p:cNvPr>
            <p:cNvSpPr/>
            <p:nvPr/>
          </p:nvSpPr>
          <p:spPr>
            <a:xfrm>
              <a:off x="6189511" y="777875"/>
              <a:ext cx="906623" cy="89164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redit card outline">
              <a:extLst>
                <a:ext uri="{FF2B5EF4-FFF2-40B4-BE49-F238E27FC236}">
                  <a16:creationId xmlns:a16="http://schemas.microsoft.com/office/drawing/2014/main" id="{A3136838-89E6-C99E-D9C8-F51F22D922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345642" y="922862"/>
              <a:ext cx="594360" cy="594360"/>
            </a:xfrm>
            <a:prstGeom prst="rect">
              <a:avLst/>
            </a:prstGeom>
          </p:spPr>
        </p:pic>
      </p:grpSp>
      <p:grpSp>
        <p:nvGrpSpPr>
          <p:cNvPr id="16" name="Group 15">
            <a:extLst>
              <a:ext uri="{FF2B5EF4-FFF2-40B4-BE49-F238E27FC236}">
                <a16:creationId xmlns:a16="http://schemas.microsoft.com/office/drawing/2014/main" id="{F6FC6442-F748-2058-3911-F1CFB820199B}"/>
              </a:ext>
            </a:extLst>
          </p:cNvPr>
          <p:cNvGrpSpPr/>
          <p:nvPr/>
        </p:nvGrpSpPr>
        <p:grpSpPr>
          <a:xfrm>
            <a:off x="8065328" y="967014"/>
            <a:ext cx="3554476" cy="1611962"/>
            <a:chOff x="2115859" y="777875"/>
            <a:chExt cx="3554476" cy="1611962"/>
          </a:xfrm>
        </p:grpSpPr>
        <p:sp>
          <p:nvSpPr>
            <p:cNvPr id="17" name="Rectangle: Rounded Corners 16">
              <a:extLst>
                <a:ext uri="{FF2B5EF4-FFF2-40B4-BE49-F238E27FC236}">
                  <a16:creationId xmlns:a16="http://schemas.microsoft.com/office/drawing/2014/main" id="{B5747D86-73C8-E431-5885-65046DD68D5D}"/>
                </a:ext>
              </a:extLst>
            </p:cNvPr>
            <p:cNvSpPr/>
            <p:nvPr/>
          </p:nvSpPr>
          <p:spPr>
            <a:xfrm>
              <a:off x="2635035" y="1124001"/>
              <a:ext cx="3035300" cy="1265836"/>
            </a:xfrm>
            <a:prstGeom prst="roundRect">
              <a:avLst/>
            </a:prstGeom>
            <a:solidFill>
              <a:srgbClr val="D9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August 31</a:t>
              </a:r>
              <a:r>
                <a:rPr lang="en-US" sz="2400" b="1" baseline="30000">
                  <a:solidFill>
                    <a:schemeClr val="tx1"/>
                  </a:solidFill>
                </a:rPr>
                <a:t>st</a:t>
              </a:r>
            </a:p>
            <a:p>
              <a:pPr algn="ctr"/>
              <a:endParaRPr lang="en-US" sz="2000" b="1" i="1" baseline="30000">
                <a:solidFill>
                  <a:schemeClr val="tx1"/>
                </a:solidFill>
              </a:endParaRPr>
            </a:p>
            <a:p>
              <a:pPr algn="ctr"/>
              <a:r>
                <a:rPr lang="en-US" sz="2400" b="1" i="1" baseline="30000">
                  <a:solidFill>
                    <a:schemeClr val="tx1"/>
                  </a:solidFill>
                </a:rPr>
                <a:t>Last day to apply for Summer 2024 benefits</a:t>
              </a:r>
              <a:endParaRPr lang="en-US" sz="2800" b="1" i="1" baseline="30000">
                <a:solidFill>
                  <a:schemeClr val="tx1"/>
                </a:solidFill>
              </a:endParaRPr>
            </a:p>
          </p:txBody>
        </p:sp>
        <p:sp>
          <p:nvSpPr>
            <p:cNvPr id="18" name="Oval 17">
              <a:extLst>
                <a:ext uri="{FF2B5EF4-FFF2-40B4-BE49-F238E27FC236}">
                  <a16:creationId xmlns:a16="http://schemas.microsoft.com/office/drawing/2014/main" id="{F2DC54FB-153A-B1E6-1716-7A1B658DA399}"/>
                </a:ext>
              </a:extLst>
            </p:cNvPr>
            <p:cNvSpPr/>
            <p:nvPr/>
          </p:nvSpPr>
          <p:spPr>
            <a:xfrm>
              <a:off x="2115859" y="777875"/>
              <a:ext cx="906623" cy="891645"/>
            </a:xfrm>
            <a:prstGeom prst="ellipse">
              <a:avLst/>
            </a:prstGeom>
            <a:solidFill>
              <a:srgbClr val="0341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Lock outline">
              <a:extLst>
                <a:ext uri="{FF2B5EF4-FFF2-40B4-BE49-F238E27FC236}">
                  <a16:creationId xmlns:a16="http://schemas.microsoft.com/office/drawing/2014/main" id="{35476D8E-DD3B-7978-E04B-90523E99AA2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271990" y="923681"/>
              <a:ext cx="594360" cy="594360"/>
            </a:xfrm>
            <a:prstGeom prst="rect">
              <a:avLst/>
            </a:prstGeom>
          </p:spPr>
        </p:pic>
      </p:grpSp>
      <p:sp>
        <p:nvSpPr>
          <p:cNvPr id="20" name="Rectangle 19">
            <a:extLst>
              <a:ext uri="{FF2B5EF4-FFF2-40B4-BE49-F238E27FC236}">
                <a16:creationId xmlns:a16="http://schemas.microsoft.com/office/drawing/2014/main" id="{3366662D-67BA-5EBC-0398-001CAFD60274}"/>
              </a:ext>
            </a:extLst>
          </p:cNvPr>
          <p:cNvSpPr/>
          <p:nvPr/>
        </p:nvSpPr>
        <p:spPr>
          <a:xfrm>
            <a:off x="4737599" y="2359951"/>
            <a:ext cx="3035300" cy="331288"/>
          </a:xfrm>
          <a:prstGeom prst="rect">
            <a:avLst/>
          </a:prstGeom>
          <a:solidFill>
            <a:schemeClr val="tx1"/>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rPr>
              <a:t>DCDL to be distributed</a:t>
            </a:r>
          </a:p>
        </p:txBody>
      </p:sp>
    </p:spTree>
    <p:extLst>
      <p:ext uri="{BB962C8B-B14F-4D97-AF65-F5344CB8AC3E}">
        <p14:creationId xmlns:p14="http://schemas.microsoft.com/office/powerpoint/2010/main" val="429207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7309-E006-4027-8B4B-0146E81B9DF2}"/>
              </a:ext>
            </a:extLst>
          </p:cNvPr>
          <p:cNvSpPr>
            <a:spLocks noGrp="1"/>
          </p:cNvSpPr>
          <p:nvPr>
            <p:ph type="title"/>
          </p:nvPr>
        </p:nvSpPr>
        <p:spPr>
          <a:xfrm>
            <a:off x="603852" y="2940886"/>
            <a:ext cx="5226014" cy="976228"/>
          </a:xfrm>
        </p:spPr>
        <p:txBody>
          <a:bodyPr>
            <a:normAutofit/>
          </a:bodyPr>
          <a:lstStyle/>
          <a:p>
            <a:r>
              <a:rPr lang="en-US" b="1">
                <a:latin typeface="Calibri" panose="020F0502020204030204" pitchFamily="34" charset="0"/>
                <a:cs typeface="Calibri" panose="020F0502020204030204" pitchFamily="34" charset="0"/>
              </a:rPr>
              <a:t>SNAP Improved Beneficiary Experience (IBE) Projects</a:t>
            </a:r>
          </a:p>
        </p:txBody>
      </p:sp>
      <p:sp>
        <p:nvSpPr>
          <p:cNvPr id="4" name="Text Placeholder 3">
            <a:extLst>
              <a:ext uri="{FF2B5EF4-FFF2-40B4-BE49-F238E27FC236}">
                <a16:creationId xmlns:a16="http://schemas.microsoft.com/office/drawing/2014/main" id="{3F97C504-E8A6-40C7-BC11-3FD9211192E4}"/>
              </a:ext>
            </a:extLst>
          </p:cNvPr>
          <p:cNvSpPr>
            <a:spLocks noGrp="1"/>
          </p:cNvSpPr>
          <p:nvPr>
            <p:ph type="body" sz="quarter" idx="10"/>
          </p:nvPr>
        </p:nvSpPr>
        <p:spPr>
          <a:xfrm>
            <a:off x="7290167" y="2703613"/>
            <a:ext cx="1995488" cy="1587500"/>
          </a:xfrm>
        </p:spPr>
        <p:txBody>
          <a:bodyPr/>
          <a:lstStyle/>
          <a:p>
            <a:r>
              <a:rPr lang="en-US">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42425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164D8F-7E51-0368-5292-2ABCA33110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4" name="Object 3" hidden="1">
                        <a:extLst>
                          <a:ext uri="{FF2B5EF4-FFF2-40B4-BE49-F238E27FC236}">
                            <a16:creationId xmlns:a16="http://schemas.microsoft.com/office/drawing/2014/main" id="{6A164D8F-7E51-0368-5292-2ABCA33110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E85759E-2B3B-813F-7CCE-89E24DCBB37D}"/>
              </a:ext>
            </a:extLst>
          </p:cNvPr>
          <p:cNvSpPr>
            <a:spLocks noGrp="1"/>
          </p:cNvSpPr>
          <p:nvPr>
            <p:ph type="title"/>
          </p:nvPr>
        </p:nvSpPr>
        <p:spPr>
          <a:xfrm>
            <a:off x="420624" y="191768"/>
            <a:ext cx="11350752" cy="592562"/>
          </a:xfrm>
        </p:spPr>
        <p:txBody>
          <a:bodyPr vert="horz" lIns="0" tIns="45720" rIns="0" bIns="45720" anchor="ctr">
            <a:noAutofit/>
          </a:bodyPr>
          <a:lstStyle/>
          <a:p>
            <a:r>
              <a:rPr lang="en-US">
                <a:latin typeface="Calibri"/>
                <a:cs typeface="Calibri"/>
              </a:rPr>
              <a:t>Adoption of snap IBE initiatives continues to trend upwards</a:t>
            </a:r>
            <a:endParaRPr lang="en-US">
              <a:latin typeface="Calibri" panose="020F0502020204030204" pitchFamily="34" charset="0"/>
              <a:cs typeface="Calibri" panose="020F0502020204030204" pitchFamily="34" charset="0"/>
            </a:endParaRPr>
          </a:p>
        </p:txBody>
      </p:sp>
      <p:graphicFrame>
        <p:nvGraphicFramePr>
          <p:cNvPr id="17" name="Table 29">
            <a:extLst>
              <a:ext uri="{FF2B5EF4-FFF2-40B4-BE49-F238E27FC236}">
                <a16:creationId xmlns:a16="http://schemas.microsoft.com/office/drawing/2014/main" id="{735A6D69-F8E1-3DD0-8D28-D7B3CD663BE8}"/>
              </a:ext>
            </a:extLst>
          </p:cNvPr>
          <p:cNvGraphicFramePr>
            <a:graphicFrameLocks noGrp="1"/>
          </p:cNvGraphicFramePr>
          <p:nvPr>
            <p:extLst>
              <p:ext uri="{D42A27DB-BD31-4B8C-83A1-F6EECF244321}">
                <p14:modId xmlns:p14="http://schemas.microsoft.com/office/powerpoint/2010/main" val="1990827431"/>
              </p:ext>
            </p:extLst>
          </p:nvPr>
        </p:nvGraphicFramePr>
        <p:xfrm>
          <a:off x="420622" y="2353484"/>
          <a:ext cx="11350751" cy="3840480"/>
        </p:xfrm>
        <a:graphic>
          <a:graphicData uri="http://schemas.openxmlformats.org/drawingml/2006/table">
            <a:tbl>
              <a:tblPr firstRow="1" bandRow="1"/>
              <a:tblGrid>
                <a:gridCol w="2887612">
                  <a:extLst>
                    <a:ext uri="{9D8B030D-6E8A-4147-A177-3AD203B41FA5}">
                      <a16:colId xmlns:a16="http://schemas.microsoft.com/office/drawing/2014/main" val="1338631391"/>
                    </a:ext>
                  </a:extLst>
                </a:gridCol>
                <a:gridCol w="4781741">
                  <a:extLst>
                    <a:ext uri="{9D8B030D-6E8A-4147-A177-3AD203B41FA5}">
                      <a16:colId xmlns:a16="http://schemas.microsoft.com/office/drawing/2014/main" val="2879404967"/>
                    </a:ext>
                  </a:extLst>
                </a:gridCol>
                <a:gridCol w="3681398">
                  <a:extLst>
                    <a:ext uri="{9D8B030D-6E8A-4147-A177-3AD203B41FA5}">
                      <a16:colId xmlns:a16="http://schemas.microsoft.com/office/drawing/2014/main" val="3571298633"/>
                    </a:ext>
                  </a:extLst>
                </a:gridCol>
              </a:tblGrid>
              <a:tr h="163442">
                <a:tc gridSpan="2">
                  <a:txBody>
                    <a:bodyPr/>
                    <a:lstStyle>
                      <a:lvl1pPr marL="0" algn="l" defTabSz="685726" rtl="0" eaLnBrk="1" latinLnBrk="0" hangingPunct="1">
                        <a:defRPr sz="1351" b="1" kern="1200">
                          <a:solidFill>
                            <a:schemeClr val="lt1"/>
                          </a:solidFill>
                          <a:latin typeface="Calibri" panose="020F0502020204030204"/>
                        </a:defRPr>
                      </a:lvl1pPr>
                      <a:lvl2pPr marL="342862" algn="l" defTabSz="685726" rtl="0" eaLnBrk="1" latinLnBrk="0" hangingPunct="1">
                        <a:defRPr sz="1351" b="1" kern="1200">
                          <a:solidFill>
                            <a:schemeClr val="lt1"/>
                          </a:solidFill>
                          <a:latin typeface="Calibri" panose="020F0502020204030204"/>
                        </a:defRPr>
                      </a:lvl2pPr>
                      <a:lvl3pPr marL="685726" algn="l" defTabSz="685726" rtl="0" eaLnBrk="1" latinLnBrk="0" hangingPunct="1">
                        <a:defRPr sz="1351" b="1" kern="1200">
                          <a:solidFill>
                            <a:schemeClr val="lt1"/>
                          </a:solidFill>
                          <a:latin typeface="Calibri" panose="020F0502020204030204"/>
                        </a:defRPr>
                      </a:lvl3pPr>
                      <a:lvl4pPr marL="1028586" algn="l" defTabSz="685726" rtl="0" eaLnBrk="1" latinLnBrk="0" hangingPunct="1">
                        <a:defRPr sz="1351" b="1" kern="1200">
                          <a:solidFill>
                            <a:schemeClr val="lt1"/>
                          </a:solidFill>
                          <a:latin typeface="Calibri" panose="020F0502020204030204"/>
                        </a:defRPr>
                      </a:lvl4pPr>
                      <a:lvl5pPr marL="1371448" algn="l" defTabSz="685726" rtl="0" eaLnBrk="1" latinLnBrk="0" hangingPunct="1">
                        <a:defRPr sz="1351" b="1" kern="1200">
                          <a:solidFill>
                            <a:schemeClr val="lt1"/>
                          </a:solidFill>
                          <a:latin typeface="Calibri" panose="020F0502020204030204"/>
                        </a:defRPr>
                      </a:lvl5pPr>
                      <a:lvl6pPr marL="1714308" algn="l" defTabSz="685726" rtl="0" eaLnBrk="1" latinLnBrk="0" hangingPunct="1">
                        <a:defRPr sz="1351" b="1" kern="1200">
                          <a:solidFill>
                            <a:schemeClr val="lt1"/>
                          </a:solidFill>
                          <a:latin typeface="Calibri" panose="020F0502020204030204"/>
                        </a:defRPr>
                      </a:lvl6pPr>
                      <a:lvl7pPr marL="2057167" algn="l" defTabSz="685726" rtl="0" eaLnBrk="1" latinLnBrk="0" hangingPunct="1">
                        <a:defRPr sz="1351" b="1" kern="1200">
                          <a:solidFill>
                            <a:schemeClr val="lt1"/>
                          </a:solidFill>
                          <a:latin typeface="Calibri" panose="020F0502020204030204"/>
                        </a:defRPr>
                      </a:lvl7pPr>
                      <a:lvl8pPr marL="2400031" algn="l" defTabSz="685726" rtl="0" eaLnBrk="1" latinLnBrk="0" hangingPunct="1">
                        <a:defRPr sz="1351" b="1" kern="1200">
                          <a:solidFill>
                            <a:schemeClr val="lt1"/>
                          </a:solidFill>
                          <a:latin typeface="Calibri" panose="020F0502020204030204"/>
                        </a:defRPr>
                      </a:lvl8pPr>
                      <a:lvl9pPr marL="2742890" algn="l" defTabSz="685726" rtl="0" eaLnBrk="1" latinLnBrk="0" hangingPunct="1">
                        <a:defRPr sz="1351" b="1" kern="1200">
                          <a:solidFill>
                            <a:schemeClr val="lt1"/>
                          </a:solidFill>
                          <a:latin typeface="Calibri" panose="020F0502020204030204"/>
                        </a:defRPr>
                      </a:lvl9pPr>
                    </a:lstStyle>
                    <a:p>
                      <a:pPr algn="ctr"/>
                      <a:r>
                        <a:rPr lang="en-US" sz="1200" b="1" i="0" kern="100">
                          <a:solidFill>
                            <a:schemeClr val="bg1"/>
                          </a:solidFill>
                          <a:latin typeface="+mn-lt"/>
                          <a:cs typeface="Times New Roman" panose="02020603050405020304" pitchFamily="18" charset="0"/>
                        </a:rPr>
                        <a:t>Functionality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4179"/>
                    </a:solidFill>
                  </a:tcPr>
                </a:tc>
                <a:tc hMerge="1">
                  <a:txBody>
                    <a:bodyPr/>
                    <a:lstStyle/>
                    <a:p>
                      <a:endParaRPr lang="en-US" sz="1400"/>
                    </a:p>
                  </a:txBody>
                  <a:tcPr>
                    <a:solidFill>
                      <a:schemeClr val="tx2"/>
                    </a:solidFill>
                  </a:tcPr>
                </a:tc>
                <a:tc>
                  <a:txBody>
                    <a:bodyPr/>
                    <a:lstStyle>
                      <a:lvl1pPr marL="0" algn="l" defTabSz="685726" rtl="0" eaLnBrk="1" latinLnBrk="0" hangingPunct="1">
                        <a:defRPr sz="1351" b="1" kern="1200">
                          <a:solidFill>
                            <a:schemeClr val="lt1"/>
                          </a:solidFill>
                          <a:latin typeface="Calibri" panose="020F0502020204030204"/>
                        </a:defRPr>
                      </a:lvl1pPr>
                      <a:lvl2pPr marL="342862" algn="l" defTabSz="685726" rtl="0" eaLnBrk="1" latinLnBrk="0" hangingPunct="1">
                        <a:defRPr sz="1351" b="1" kern="1200">
                          <a:solidFill>
                            <a:schemeClr val="lt1"/>
                          </a:solidFill>
                          <a:latin typeface="Calibri" panose="020F0502020204030204"/>
                        </a:defRPr>
                      </a:lvl2pPr>
                      <a:lvl3pPr marL="685726" algn="l" defTabSz="685726" rtl="0" eaLnBrk="1" latinLnBrk="0" hangingPunct="1">
                        <a:defRPr sz="1351" b="1" kern="1200">
                          <a:solidFill>
                            <a:schemeClr val="lt1"/>
                          </a:solidFill>
                          <a:latin typeface="Calibri" panose="020F0502020204030204"/>
                        </a:defRPr>
                      </a:lvl3pPr>
                      <a:lvl4pPr marL="1028586" algn="l" defTabSz="685726" rtl="0" eaLnBrk="1" latinLnBrk="0" hangingPunct="1">
                        <a:defRPr sz="1351" b="1" kern="1200">
                          <a:solidFill>
                            <a:schemeClr val="lt1"/>
                          </a:solidFill>
                          <a:latin typeface="Calibri" panose="020F0502020204030204"/>
                        </a:defRPr>
                      </a:lvl4pPr>
                      <a:lvl5pPr marL="1371448" algn="l" defTabSz="685726" rtl="0" eaLnBrk="1" latinLnBrk="0" hangingPunct="1">
                        <a:defRPr sz="1351" b="1" kern="1200">
                          <a:solidFill>
                            <a:schemeClr val="lt1"/>
                          </a:solidFill>
                          <a:latin typeface="Calibri" panose="020F0502020204030204"/>
                        </a:defRPr>
                      </a:lvl5pPr>
                      <a:lvl6pPr marL="1714308" algn="l" defTabSz="685726" rtl="0" eaLnBrk="1" latinLnBrk="0" hangingPunct="1">
                        <a:defRPr sz="1351" b="1" kern="1200">
                          <a:solidFill>
                            <a:schemeClr val="lt1"/>
                          </a:solidFill>
                          <a:latin typeface="Calibri" panose="020F0502020204030204"/>
                        </a:defRPr>
                      </a:lvl6pPr>
                      <a:lvl7pPr marL="2057167" algn="l" defTabSz="685726" rtl="0" eaLnBrk="1" latinLnBrk="0" hangingPunct="1">
                        <a:defRPr sz="1351" b="1" kern="1200">
                          <a:solidFill>
                            <a:schemeClr val="lt1"/>
                          </a:solidFill>
                          <a:latin typeface="Calibri" panose="020F0502020204030204"/>
                        </a:defRPr>
                      </a:lvl7pPr>
                      <a:lvl8pPr marL="2400031" algn="l" defTabSz="685726" rtl="0" eaLnBrk="1" latinLnBrk="0" hangingPunct="1">
                        <a:defRPr sz="1351" b="1" kern="1200">
                          <a:solidFill>
                            <a:schemeClr val="lt1"/>
                          </a:solidFill>
                          <a:latin typeface="Calibri" panose="020F0502020204030204"/>
                        </a:defRPr>
                      </a:lvl8pPr>
                      <a:lvl9pPr marL="2742890" algn="l" defTabSz="685726" rtl="0" eaLnBrk="1" latinLnBrk="0" hangingPunct="1">
                        <a:defRPr sz="1351" b="1" kern="1200">
                          <a:solidFill>
                            <a:schemeClr val="lt1"/>
                          </a:solidFill>
                          <a:latin typeface="Calibri" panose="020F0502020204030204"/>
                        </a:defRPr>
                      </a:lvl9pPr>
                    </a:lstStyle>
                    <a:p>
                      <a:pPr algn="ctr"/>
                      <a:r>
                        <a:rPr lang="en-US" sz="1200" b="1" i="0" kern="100">
                          <a:solidFill>
                            <a:schemeClr val="bg1"/>
                          </a:solidFill>
                          <a:latin typeface="+mn-lt"/>
                          <a:cs typeface="Times New Roman" panose="02020603050405020304" pitchFamily="18" charset="0"/>
                        </a:rPr>
                        <a:t>Adoption Data, as of 5/1/24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34179"/>
                    </a:solidFill>
                  </a:tcPr>
                </a:tc>
                <a:extLst>
                  <a:ext uri="{0D108BD9-81ED-4DB2-BD59-A6C34878D82A}">
                    <a16:rowId xmlns:a16="http://schemas.microsoft.com/office/drawing/2014/main" val="3448491629"/>
                  </a:ext>
                </a:extLst>
              </a:tr>
              <a:tr h="163442">
                <a:tc rowSpan="2">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eNotices</a:t>
                      </a:r>
                    </a:p>
                    <a:p>
                      <a:pPr algn="ctr"/>
                      <a:r>
                        <a:rPr lang="en-US" sz="1050" b="0" i="1" kern="100">
                          <a:solidFill>
                            <a:schemeClr val="tx1"/>
                          </a:solidFill>
                          <a:latin typeface="+mn-lt"/>
                          <a:cs typeface="Times New Roman" panose="02020603050405020304" pitchFamily="18" charset="0"/>
                        </a:rPr>
                        <a:t>Deployed 12/17/23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Subscribed Users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latinLnBrk="0" hangingPunct="1"/>
                      <a:r>
                        <a:rPr lang="en-US" sz="1200" b="0" kern="1200">
                          <a:solidFill>
                            <a:schemeClr val="tx1"/>
                          </a:solidFill>
                          <a:latin typeface="+mn-lt"/>
                          <a:ea typeface="+mn-ea"/>
                          <a:cs typeface="+mn-cs"/>
                        </a:rPr>
                        <a:t>71,767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981740144"/>
                  </a:ext>
                </a:extLst>
              </a:tr>
              <a:tr h="163442">
                <a:tc vMerge="1">
                  <a:txBody>
                    <a:bodyPr/>
                    <a:lstStyle/>
                    <a:p>
                      <a:endParaRPr lang="en-US" sz="1400"/>
                    </a:p>
                  </a:txBody>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Notices Sent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algn="ctr" defTabSz="914400" rtl="0" eaLnBrk="1" latinLnBrk="0" hangingPunct="1"/>
                      <a:r>
                        <a:rPr lang="en-US" sz="1200" b="0" kern="1200">
                          <a:solidFill>
                            <a:schemeClr val="tx1"/>
                          </a:solidFill>
                          <a:latin typeface="+mn-lt"/>
                          <a:ea typeface="+mn-ea"/>
                          <a:cs typeface="+mn-cs"/>
                        </a:rPr>
                        <a:t>56,722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869591641"/>
                  </a:ext>
                </a:extLst>
              </a:tr>
              <a:tr h="163442">
                <a:tc rowSpan="3">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Text Messaging</a:t>
                      </a:r>
                    </a:p>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050" b="0" i="1" u="none" strike="noStrike" kern="100" cap="none" spc="0" normalizeH="0" baseline="0" noProof="0">
                          <a:ln>
                            <a:noFill/>
                          </a:ln>
                          <a:solidFill>
                            <a:prstClr val="black"/>
                          </a:solidFill>
                          <a:effectLst/>
                          <a:uLnTx/>
                          <a:uFillTx/>
                          <a:latin typeface="+mn-lt"/>
                          <a:ea typeface="+mn-ea"/>
                          <a:cs typeface="Times New Roman" panose="02020603050405020304" pitchFamily="18" charset="0"/>
                        </a:rPr>
                        <a:t>Deployed 4/8/23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Subscribed Users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latinLnBrk="0" hangingPunct="1"/>
                      <a:r>
                        <a:rPr lang="en-US" sz="1200" b="0" kern="1200">
                          <a:solidFill>
                            <a:schemeClr val="tx1"/>
                          </a:solidFill>
                          <a:latin typeface="+mn-lt"/>
                          <a:ea typeface="+mn-ea"/>
                          <a:cs typeface="+mn-cs"/>
                        </a:rPr>
                        <a:t>276,639</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034378028"/>
                  </a:ext>
                </a:extLst>
              </a:tr>
              <a:tr h="163442">
                <a:tc vMerge="1">
                  <a:txBody>
                    <a:bodyPr/>
                    <a:lstStyle/>
                    <a:p>
                      <a:endParaRPr lang="en-US" sz="1400"/>
                    </a:p>
                  </a:txBody>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Static Messages Sent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algn="ctr" defTabSz="914400" rtl="0" eaLnBrk="1" latinLnBrk="0" hangingPunct="1"/>
                      <a:r>
                        <a:rPr lang="en-US" sz="1200" b="0" kern="1200">
                          <a:solidFill>
                            <a:schemeClr val="tx1"/>
                          </a:solidFill>
                          <a:latin typeface="+mn-lt"/>
                          <a:ea typeface="+mn-ea"/>
                          <a:cs typeface="+mn-cs"/>
                        </a:rPr>
                        <a:t>2,115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2598202304"/>
                  </a:ext>
                </a:extLst>
              </a:tr>
              <a:tr h="163442">
                <a:tc vMerge="1">
                  <a:txBody>
                    <a:bodyPr/>
                    <a:lstStyle/>
                    <a:p>
                      <a:endParaRPr lang="en-US" sz="1400"/>
                    </a:p>
                  </a:txBody>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Secure Messages Sent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tc>
                  <a:txBody>
                    <a:bodyPr/>
                    <a:lstStyle/>
                    <a:p>
                      <a:pPr marL="0" algn="ctr" defTabSz="914400" rtl="0" eaLnBrk="1" latinLnBrk="0" hangingPunct="1"/>
                      <a:r>
                        <a:rPr lang="en-US" sz="1200" b="0" kern="1200">
                          <a:solidFill>
                            <a:schemeClr val="tx1"/>
                          </a:solidFill>
                          <a:latin typeface="+mn-lt"/>
                          <a:ea typeface="+mn-ea"/>
                          <a:cs typeface="+mn-cs"/>
                        </a:rPr>
                        <a:t>147</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829152028"/>
                  </a:ext>
                </a:extLst>
              </a:tr>
              <a:tr h="163442">
                <a:tc rowSpan="2">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SNAP Recerts*</a:t>
                      </a:r>
                    </a:p>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050" b="0" i="1" u="none" strike="noStrike" kern="100" cap="none" spc="0" normalizeH="0" baseline="0" noProof="0">
                          <a:ln>
                            <a:noFill/>
                          </a:ln>
                          <a:solidFill>
                            <a:prstClr val="black"/>
                          </a:solidFill>
                          <a:effectLst/>
                          <a:uLnTx/>
                          <a:uFillTx/>
                          <a:latin typeface="+mn-lt"/>
                          <a:ea typeface="+mn-ea"/>
                          <a:cs typeface="Times New Roman" panose="02020603050405020304" pitchFamily="18" charset="0"/>
                        </a:rPr>
                        <a:t>Deployed 7/15/23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Started But Abandoned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latinLnBrk="0" hangingPunct="1"/>
                      <a:r>
                        <a:rPr lang="en-US" sz="1200" b="0" kern="1200">
                          <a:solidFill>
                            <a:schemeClr val="tx1"/>
                          </a:solidFill>
                          <a:latin typeface="+mn-lt"/>
                          <a:ea typeface="+mn-ea"/>
                          <a:cs typeface="+mn-cs"/>
                        </a:rPr>
                        <a:t>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307020689"/>
                  </a:ext>
                </a:extLst>
              </a:tr>
              <a:tr h="163442">
                <a:tc vMerge="1">
                  <a:txBody>
                    <a:bodyPr/>
                    <a:lstStyle/>
                    <a:p>
                      <a:endParaRPr lang="en-US" sz="1400"/>
                    </a:p>
                  </a:txBody>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Completed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algn="ctr" defTabSz="914400" rtl="0" eaLnBrk="1" latinLnBrk="0" hangingPunct="1"/>
                      <a:r>
                        <a:rPr lang="en-US" sz="1200" b="0" kern="1200">
                          <a:solidFill>
                            <a:schemeClr val="tx1"/>
                          </a:solidFill>
                          <a:latin typeface="+mn-lt"/>
                          <a:ea typeface="+mn-ea"/>
                          <a:cs typeface="+mn-cs"/>
                        </a:rPr>
                        <a:t>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994377106"/>
                  </a:ext>
                </a:extLst>
              </a:tr>
              <a:tr h="163442">
                <a:tc rowSpan="2">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FNS Recerts</a:t>
                      </a:r>
                    </a:p>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050" b="0" i="1" u="none" strike="noStrike" kern="100" cap="none" spc="0" normalizeH="0" baseline="0" noProof="0">
                          <a:ln>
                            <a:noFill/>
                          </a:ln>
                          <a:solidFill>
                            <a:prstClr val="black"/>
                          </a:solidFill>
                          <a:effectLst/>
                          <a:uLnTx/>
                          <a:uFillTx/>
                          <a:latin typeface="+mn-lt"/>
                          <a:ea typeface="+mn-ea"/>
                          <a:cs typeface="Times New Roman" panose="02020603050405020304" pitchFamily="18" charset="0"/>
                        </a:rPr>
                        <a:t>Deployed 9/16/23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Started But Abandoned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latinLnBrk="0" hangingPunct="1"/>
                      <a:r>
                        <a:rPr lang="en-US" sz="1200" b="0" kern="1200">
                          <a:solidFill>
                            <a:schemeClr val="tx1"/>
                          </a:solidFill>
                          <a:latin typeface="+mn-lt"/>
                          <a:ea typeface="+mn-ea"/>
                          <a:cs typeface="+mn-cs"/>
                        </a:rPr>
                        <a:t>56,772**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98480794"/>
                  </a:ext>
                </a:extLst>
              </a:tr>
              <a:tr h="163442">
                <a:tc vMerge="1">
                  <a:txBody>
                    <a:bodyPr/>
                    <a:lstStyle/>
                    <a:p>
                      <a:endParaRPr lang="en-US" sz="1400"/>
                    </a:p>
                  </a:txBody>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Completed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914400" rtl="0" eaLnBrk="1" latinLnBrk="0" hangingPunct="1"/>
                      <a:r>
                        <a:rPr lang="en-US" sz="1200" b="0" kern="1200">
                          <a:solidFill>
                            <a:schemeClr val="tx1"/>
                          </a:solidFill>
                          <a:latin typeface="+mn-lt"/>
                          <a:ea typeface="+mn-ea"/>
                          <a:cs typeface="+mn-cs"/>
                        </a:rPr>
                        <a:t>35,806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250958232"/>
                  </a:ext>
                </a:extLst>
              </a:tr>
              <a:tr h="163442">
                <a:tc rowSpan="2">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SNAP CoCs</a:t>
                      </a:r>
                    </a:p>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050" b="0" i="1" u="none" strike="noStrike" kern="100" cap="none" spc="0" normalizeH="0" baseline="0" noProof="0">
                          <a:ln>
                            <a:noFill/>
                          </a:ln>
                          <a:solidFill>
                            <a:prstClr val="black"/>
                          </a:solidFill>
                          <a:effectLst/>
                          <a:uLnTx/>
                          <a:uFillTx/>
                          <a:latin typeface="+mn-lt"/>
                          <a:ea typeface="+mn-ea"/>
                          <a:cs typeface="Times New Roman" panose="02020603050405020304" pitchFamily="18" charset="0"/>
                        </a:rPr>
                        <a:t>Deployed 7/15/23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Started But Abandoned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algn="ctr" defTabSz="914400" rtl="0" eaLnBrk="1" latinLnBrk="0" hangingPunct="1"/>
                      <a:r>
                        <a:rPr lang="en-US" sz="1200" b="0" kern="1200">
                          <a:solidFill>
                            <a:schemeClr val="tx1"/>
                          </a:solidFill>
                          <a:latin typeface="+mn-lt"/>
                          <a:ea typeface="+mn-ea"/>
                          <a:cs typeface="+mn-cs"/>
                        </a:rPr>
                        <a:t>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309715979"/>
                  </a:ext>
                </a:extLst>
              </a:tr>
              <a:tr h="163442">
                <a:tc vMerge="1">
                  <a:txBody>
                    <a:bodyPr/>
                    <a:lstStyle/>
                    <a:p>
                      <a:endParaRPr lang="en-US" sz="1400"/>
                    </a:p>
                  </a:txBody>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Completed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algn="ctr" defTabSz="914400" rtl="0" eaLnBrk="1" latinLnBrk="0" hangingPunct="1"/>
                      <a:r>
                        <a:rPr lang="en-US" sz="1200" b="0" kern="1200">
                          <a:solidFill>
                            <a:schemeClr val="tx1"/>
                          </a:solidFill>
                          <a:latin typeface="+mn-lt"/>
                          <a:ea typeface="+mn-ea"/>
                          <a:cs typeface="+mn-cs"/>
                        </a:rPr>
                        <a:t>6**</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87453289"/>
                  </a:ext>
                </a:extLst>
              </a:tr>
              <a:tr h="163442">
                <a:tc rowSpan="2">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FNS CoCs</a:t>
                      </a:r>
                    </a:p>
                    <a:p>
                      <a:pPr marL="0" marR="0" lvl="0" indent="0" algn="ctr" defTabSz="685726" rtl="0" eaLnBrk="1" fontAlgn="auto" latinLnBrk="0" hangingPunct="1">
                        <a:lnSpc>
                          <a:spcPct val="100000"/>
                        </a:lnSpc>
                        <a:spcBef>
                          <a:spcPts val="0"/>
                        </a:spcBef>
                        <a:spcAft>
                          <a:spcPts val="0"/>
                        </a:spcAft>
                        <a:buClrTx/>
                        <a:buSzTx/>
                        <a:buFontTx/>
                        <a:buNone/>
                        <a:tabLst/>
                        <a:defRPr/>
                      </a:pPr>
                      <a:r>
                        <a:rPr kumimoji="0" lang="en-US" sz="1050" b="0" i="1" u="none" strike="noStrike" kern="100" cap="none" spc="0" normalizeH="0" baseline="0" noProof="0">
                          <a:ln>
                            <a:noFill/>
                          </a:ln>
                          <a:solidFill>
                            <a:prstClr val="black"/>
                          </a:solidFill>
                          <a:effectLst/>
                          <a:uLnTx/>
                          <a:uFillTx/>
                          <a:latin typeface="+mn-lt"/>
                          <a:ea typeface="+mn-ea"/>
                          <a:cs typeface="Times New Roman" panose="02020603050405020304" pitchFamily="18" charset="0"/>
                        </a:rPr>
                        <a:t>Deployed 12/16/23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Started But Abandoned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914400" rtl="0" eaLnBrk="1" latinLnBrk="0" hangingPunct="1"/>
                      <a:r>
                        <a:rPr lang="en-US" sz="1200" b="0" kern="1200">
                          <a:solidFill>
                            <a:schemeClr val="tx1"/>
                          </a:solidFill>
                          <a:latin typeface="+mn-lt"/>
                          <a:ea typeface="+mn-ea"/>
                          <a:cs typeface="+mn-cs"/>
                        </a:rPr>
                        <a:t>13,470**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5445372"/>
                  </a:ext>
                </a:extLst>
              </a:tr>
              <a:tr h="163442">
                <a:tc vMerge="1">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685726" rtl="0" eaLnBrk="1" latinLnBrk="0" hangingPunct="1">
                        <a:defRPr sz="1351" kern="1200">
                          <a:solidFill>
                            <a:schemeClr val="dk1"/>
                          </a:solidFill>
                          <a:latin typeface="Calibri" panose="020F0502020204030204"/>
                        </a:defRPr>
                      </a:lvl1pPr>
                      <a:lvl2pPr marL="342862" algn="l" defTabSz="685726" rtl="0" eaLnBrk="1" latinLnBrk="0" hangingPunct="1">
                        <a:defRPr sz="1351" kern="1200">
                          <a:solidFill>
                            <a:schemeClr val="dk1"/>
                          </a:solidFill>
                          <a:latin typeface="Calibri" panose="020F0502020204030204"/>
                        </a:defRPr>
                      </a:lvl2pPr>
                      <a:lvl3pPr marL="685726" algn="l" defTabSz="685726" rtl="0" eaLnBrk="1" latinLnBrk="0" hangingPunct="1">
                        <a:defRPr sz="1351" kern="1200">
                          <a:solidFill>
                            <a:schemeClr val="dk1"/>
                          </a:solidFill>
                          <a:latin typeface="Calibri" panose="020F0502020204030204"/>
                        </a:defRPr>
                      </a:lvl3pPr>
                      <a:lvl4pPr marL="1028586" algn="l" defTabSz="685726" rtl="0" eaLnBrk="1" latinLnBrk="0" hangingPunct="1">
                        <a:defRPr sz="1351" kern="1200">
                          <a:solidFill>
                            <a:schemeClr val="dk1"/>
                          </a:solidFill>
                          <a:latin typeface="Calibri" panose="020F0502020204030204"/>
                        </a:defRPr>
                      </a:lvl4pPr>
                      <a:lvl5pPr marL="1371448" algn="l" defTabSz="685726" rtl="0" eaLnBrk="1" latinLnBrk="0" hangingPunct="1">
                        <a:defRPr sz="1351" kern="1200">
                          <a:solidFill>
                            <a:schemeClr val="dk1"/>
                          </a:solidFill>
                          <a:latin typeface="Calibri" panose="020F0502020204030204"/>
                        </a:defRPr>
                      </a:lvl5pPr>
                      <a:lvl6pPr marL="1714308" algn="l" defTabSz="685726" rtl="0" eaLnBrk="1" latinLnBrk="0" hangingPunct="1">
                        <a:defRPr sz="1351" kern="1200">
                          <a:solidFill>
                            <a:schemeClr val="dk1"/>
                          </a:solidFill>
                          <a:latin typeface="Calibri" panose="020F0502020204030204"/>
                        </a:defRPr>
                      </a:lvl6pPr>
                      <a:lvl7pPr marL="2057167" algn="l" defTabSz="685726" rtl="0" eaLnBrk="1" latinLnBrk="0" hangingPunct="1">
                        <a:defRPr sz="1351" kern="1200">
                          <a:solidFill>
                            <a:schemeClr val="dk1"/>
                          </a:solidFill>
                          <a:latin typeface="Calibri" panose="020F0502020204030204"/>
                        </a:defRPr>
                      </a:lvl7pPr>
                      <a:lvl8pPr marL="2400031" algn="l" defTabSz="685726" rtl="0" eaLnBrk="1" latinLnBrk="0" hangingPunct="1">
                        <a:defRPr sz="1351" kern="1200">
                          <a:solidFill>
                            <a:schemeClr val="dk1"/>
                          </a:solidFill>
                          <a:latin typeface="Calibri" panose="020F0502020204030204"/>
                        </a:defRPr>
                      </a:lvl8pPr>
                      <a:lvl9pPr marL="2742890" algn="l" defTabSz="685726" rtl="0" eaLnBrk="1" latinLnBrk="0" hangingPunct="1">
                        <a:defRPr sz="1351" kern="1200">
                          <a:solidFill>
                            <a:schemeClr val="dk1"/>
                          </a:solidFill>
                          <a:latin typeface="Calibri" panose="020F0502020204030204"/>
                        </a:defRPr>
                      </a:lvl9pPr>
                    </a:lstStyle>
                    <a:p>
                      <a:pPr algn="ctr"/>
                      <a:r>
                        <a:rPr lang="en-US" sz="1200" b="0" i="0" kern="100">
                          <a:solidFill>
                            <a:schemeClr val="tx1"/>
                          </a:solidFill>
                          <a:latin typeface="+mn-lt"/>
                          <a:cs typeface="Times New Roman" panose="02020603050405020304" pitchFamily="18" charset="0"/>
                        </a:rPr>
                        <a:t>Completed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algn="ctr" defTabSz="914400" rtl="0" eaLnBrk="1" latinLnBrk="0" hangingPunct="1"/>
                      <a:r>
                        <a:rPr lang="en-US" sz="1200" b="0" kern="1200">
                          <a:solidFill>
                            <a:schemeClr val="tx1"/>
                          </a:solidFill>
                          <a:latin typeface="+mn-lt"/>
                          <a:ea typeface="+mn-ea"/>
                          <a:cs typeface="+mn-cs"/>
                        </a:rPr>
                        <a:t>5,625**</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17862762"/>
                  </a:ext>
                </a:extLst>
              </a:tr>
            </a:tbl>
          </a:graphicData>
        </a:graphic>
      </p:graphicFrame>
      <p:sp>
        <p:nvSpPr>
          <p:cNvPr id="18" name="TextBox 17">
            <a:extLst>
              <a:ext uri="{FF2B5EF4-FFF2-40B4-BE49-F238E27FC236}">
                <a16:creationId xmlns:a16="http://schemas.microsoft.com/office/drawing/2014/main" id="{23C4B632-C5F5-7A2E-4A14-8B527ED17975}"/>
              </a:ext>
            </a:extLst>
          </p:cNvPr>
          <p:cNvSpPr txBox="1"/>
          <p:nvPr/>
        </p:nvSpPr>
        <p:spPr>
          <a:xfrm>
            <a:off x="1702399" y="6571107"/>
            <a:ext cx="3239704" cy="246221"/>
          </a:xfrm>
          <a:prstGeom prst="rect">
            <a:avLst/>
          </a:prstGeom>
          <a:noFill/>
        </p:spPr>
        <p:txBody>
          <a:bodyPr wrap="square" rtlCol="0">
            <a:spAutoFit/>
          </a:bodyPr>
          <a:lstStyle/>
          <a:p>
            <a:r>
              <a:rPr lang="en-US" sz="1000">
                <a:solidFill>
                  <a:prstClr val="black"/>
                </a:solidFill>
                <a:latin typeface="Calibri" panose="020F0502020204030204"/>
              </a:rPr>
              <a:t>**Not representative of unique cases.</a:t>
            </a:r>
          </a:p>
        </p:txBody>
      </p:sp>
      <p:sp>
        <p:nvSpPr>
          <p:cNvPr id="19" name="TextBox 18">
            <a:extLst>
              <a:ext uri="{FF2B5EF4-FFF2-40B4-BE49-F238E27FC236}">
                <a16:creationId xmlns:a16="http://schemas.microsoft.com/office/drawing/2014/main" id="{C7EE03D6-4650-4DE0-6C3C-B5538B9104C0}"/>
              </a:ext>
            </a:extLst>
          </p:cNvPr>
          <p:cNvSpPr txBox="1"/>
          <p:nvPr/>
        </p:nvSpPr>
        <p:spPr>
          <a:xfrm>
            <a:off x="1702399" y="6237509"/>
            <a:ext cx="10006406" cy="400110"/>
          </a:xfrm>
          <a:prstGeom prst="rect">
            <a:avLst/>
          </a:prstGeom>
          <a:noFill/>
        </p:spPr>
        <p:txBody>
          <a:bodyPr wrap="square">
            <a:spAutoFit/>
          </a:bodyPr>
          <a:lstStyle/>
          <a:p>
            <a:r>
              <a:rPr lang="en-US" sz="1000">
                <a:solidFill>
                  <a:prstClr val="black"/>
                </a:solidFill>
                <a:latin typeface="Calibri" panose="020F0502020204030204"/>
              </a:rPr>
              <a:t>*</a:t>
            </a:r>
            <a:r>
              <a:rPr lang="en-US" sz="1000" b="1" i="1">
                <a:solidFill>
                  <a:prstClr val="black"/>
                </a:solidFill>
                <a:latin typeface="Calibri" panose="020F0502020204030204"/>
              </a:rPr>
              <a:t>Consideration for SNAP Recerts</a:t>
            </a:r>
            <a:r>
              <a:rPr lang="en-US" sz="1000">
                <a:solidFill>
                  <a:prstClr val="black"/>
                </a:solidFill>
                <a:latin typeface="Calibri" panose="020F0502020204030204"/>
              </a:rPr>
              <a:t>: The SNAP population is significantly smaller than the FNS population and recerts occur every 3 years, whereas FNS recerts occur every 6 months. Additionally, the SNAP population includes older demographics who may not be fully utilizing online functionalities. </a:t>
            </a:r>
          </a:p>
        </p:txBody>
      </p:sp>
      <p:sp>
        <p:nvSpPr>
          <p:cNvPr id="25" name="Rectangle 24">
            <a:extLst>
              <a:ext uri="{FF2B5EF4-FFF2-40B4-BE49-F238E27FC236}">
                <a16:creationId xmlns:a16="http://schemas.microsoft.com/office/drawing/2014/main" id="{05493833-B7BE-9B88-F39A-2CFD9F4184A7}"/>
              </a:ext>
            </a:extLst>
          </p:cNvPr>
          <p:cNvSpPr/>
          <p:nvPr/>
        </p:nvSpPr>
        <p:spPr>
          <a:xfrm>
            <a:off x="420622" y="866225"/>
            <a:ext cx="11350754" cy="463711"/>
          </a:xfrm>
          <a:prstGeom prst="rect">
            <a:avLst/>
          </a:prstGeom>
          <a:solidFill>
            <a:srgbClr val="034179"/>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lang="en-US" b="1" kern="0">
                <a:solidFill>
                  <a:schemeClr val="bg1"/>
                </a:solidFill>
                <a:latin typeface="Calibri" panose="020F0502020204030204" pitchFamily="34" charset="0"/>
                <a:cs typeface="Calibri" panose="020F0502020204030204" pitchFamily="34" charset="0"/>
              </a:rPr>
              <a:t>Are your clients using the new ePASS account features?</a:t>
            </a:r>
            <a:endParaRPr kumimoji="0" lang="en-US" b="1" i="0" u="none" strike="noStrike" kern="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26" name="Rectangle 25">
            <a:extLst>
              <a:ext uri="{FF2B5EF4-FFF2-40B4-BE49-F238E27FC236}">
                <a16:creationId xmlns:a16="http://schemas.microsoft.com/office/drawing/2014/main" id="{917E6E9C-E8F5-4277-BABA-8DE0B7F43378}"/>
              </a:ext>
            </a:extLst>
          </p:cNvPr>
          <p:cNvSpPr/>
          <p:nvPr/>
        </p:nvSpPr>
        <p:spPr>
          <a:xfrm>
            <a:off x="420624" y="1329937"/>
            <a:ext cx="11350752" cy="937121"/>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a:effectLst/>
                <a:latin typeface="Calibri" panose="020F0502020204030204" pitchFamily="34" charset="0"/>
                <a:ea typeface="Calibri" panose="020F0502020204030204" pitchFamily="34" charset="0"/>
                <a:cs typeface="Times New Roman" panose="02020603050405020304" pitchFamily="18" charset="0"/>
              </a:rPr>
              <a:t>Remote identity proofing is coming to North Carolina for FNS households! Once RIDP is implemented, clients will be able to verify their identity without </a:t>
            </a:r>
            <a:r>
              <a:rPr lang="en-US" sz="1600">
                <a:latin typeface="Calibri" panose="020F0502020204030204" pitchFamily="34" charset="0"/>
                <a:ea typeface="Calibri" panose="020F0502020204030204" pitchFamily="34" charset="0"/>
                <a:cs typeface="Times New Roman" panose="02020603050405020304" pitchFamily="18" charset="0"/>
              </a:rPr>
              <a:t>coming into the office to take advantage of these features.</a:t>
            </a:r>
          </a:p>
          <a:p>
            <a:pPr marL="285750" indent="-285750">
              <a:buFont typeface="Arial" panose="020B0604020202020204" pitchFamily="34" charset="0"/>
              <a:buChar char="•"/>
            </a:pPr>
            <a:r>
              <a:rPr lang="en-US" sz="1600">
                <a:solidFill>
                  <a:srgbClr val="212529"/>
                </a:solidFill>
                <a:latin typeface="Calibri" panose="020F0502020204030204" pitchFamily="34" charset="0"/>
                <a:ea typeface="Calibri" panose="020F0502020204030204" pitchFamily="34" charset="0"/>
                <a:cs typeface="Times New Roman" panose="02020603050405020304" pitchFamily="18" charset="0"/>
              </a:rPr>
              <a:t>In the meantime, please ask clients if they would like to link their accounts during their next in-person visit.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977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7309-E006-4027-8B4B-0146E81B9DF2}"/>
              </a:ext>
            </a:extLst>
          </p:cNvPr>
          <p:cNvSpPr>
            <a:spLocks noGrp="1"/>
          </p:cNvSpPr>
          <p:nvPr>
            <p:ph type="title"/>
          </p:nvPr>
        </p:nvSpPr>
        <p:spPr>
          <a:xfrm>
            <a:off x="603852" y="2940886"/>
            <a:ext cx="5226014" cy="976228"/>
          </a:xfrm>
        </p:spPr>
        <p:txBody>
          <a:bodyPr>
            <a:normAutofit/>
          </a:bodyPr>
          <a:lstStyle/>
          <a:p>
            <a:r>
              <a:rPr lang="en-US" sz="2950" b="1">
                <a:latin typeface="Calibri"/>
                <a:cs typeface="Calibri"/>
              </a:rPr>
              <a:t>Waivers</a:t>
            </a:r>
            <a:endParaRPr lang="en-US" sz="2950" b="1">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3F97C504-E8A6-40C7-BC11-3FD9211192E4}"/>
              </a:ext>
            </a:extLst>
          </p:cNvPr>
          <p:cNvSpPr>
            <a:spLocks noGrp="1"/>
          </p:cNvSpPr>
          <p:nvPr>
            <p:ph type="body" sz="quarter" idx="10"/>
          </p:nvPr>
        </p:nvSpPr>
        <p:spPr>
          <a:xfrm>
            <a:off x="7290167" y="2703613"/>
            <a:ext cx="1995488" cy="1587500"/>
          </a:xfrm>
        </p:spPr>
        <p:txBody>
          <a:bodyPr/>
          <a:lstStyle/>
          <a:p>
            <a:r>
              <a:rPr lang="en-US" sz="7150">
                <a:latin typeface="Calibri"/>
                <a:cs typeface="Calibri"/>
              </a:rPr>
              <a:t>3</a:t>
            </a:r>
          </a:p>
        </p:txBody>
      </p:sp>
    </p:spTree>
    <p:extLst>
      <p:ext uri="{BB962C8B-B14F-4D97-AF65-F5344CB8AC3E}">
        <p14:creationId xmlns:p14="http://schemas.microsoft.com/office/powerpoint/2010/main" val="128849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60F6F-BD1C-8926-6E66-837B4319F4E1}"/>
            </a:ext>
          </a:extLst>
        </p:cNvPr>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619EAE3-852E-F81A-49AB-0423659F593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11" name="Object 10" hidden="1">
                        <a:extLst>
                          <a:ext uri="{FF2B5EF4-FFF2-40B4-BE49-F238E27FC236}">
                            <a16:creationId xmlns:a16="http://schemas.microsoft.com/office/drawing/2014/main" id="{B619EAE3-852E-F81A-49AB-0423659F59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78DA201-4807-DDF8-89E6-294D8EE7146B}"/>
              </a:ext>
            </a:extLst>
          </p:cNvPr>
          <p:cNvSpPr>
            <a:spLocks noGrp="1"/>
          </p:cNvSpPr>
          <p:nvPr>
            <p:ph type="title"/>
          </p:nvPr>
        </p:nvSpPr>
        <p:spPr/>
        <p:txBody>
          <a:bodyPr vert="horz"/>
          <a:lstStyle/>
          <a:p>
            <a:r>
              <a:rPr lang="en-US">
                <a:latin typeface="Calibri" panose="020F0502020204030204" pitchFamily="34" charset="0"/>
                <a:cs typeface="Calibri" panose="020F0502020204030204" pitchFamily="34" charset="0"/>
              </a:rPr>
              <a:t>NC waiver – Interview- Beginning June 1, 2024</a:t>
            </a:r>
          </a:p>
        </p:txBody>
      </p:sp>
      <p:pic>
        <p:nvPicPr>
          <p:cNvPr id="48" name="Graphic 47" descr="Home with solid fill">
            <a:extLst>
              <a:ext uri="{FF2B5EF4-FFF2-40B4-BE49-F238E27FC236}">
                <a16:creationId xmlns:a16="http://schemas.microsoft.com/office/drawing/2014/main" id="{40C9D38E-6CA4-28C1-608B-99622A0EBF6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21424" y="6624904"/>
            <a:ext cx="152517" cy="152517"/>
          </a:xfrm>
          <a:prstGeom prst="rect">
            <a:avLst/>
          </a:prstGeom>
        </p:spPr>
      </p:pic>
      <p:sp>
        <p:nvSpPr>
          <p:cNvPr id="2" name="Rectangle 1">
            <a:extLst>
              <a:ext uri="{FF2B5EF4-FFF2-40B4-BE49-F238E27FC236}">
                <a16:creationId xmlns:a16="http://schemas.microsoft.com/office/drawing/2014/main" id="{336420C9-EA54-D2F8-6FA1-2065AC2C0B00}"/>
              </a:ext>
            </a:extLst>
          </p:cNvPr>
          <p:cNvSpPr/>
          <p:nvPr/>
        </p:nvSpPr>
        <p:spPr>
          <a:xfrm>
            <a:off x="437125" y="987440"/>
            <a:ext cx="11350752" cy="1116568"/>
          </a:xfrm>
          <a:prstGeom prst="rect">
            <a:avLst/>
          </a:prstGeom>
          <a:solidFill>
            <a:srgbClr val="ADC1E5"/>
          </a:solid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prstClr val="black"/>
                </a:solidFill>
                <a:effectLst/>
                <a:uLnTx/>
                <a:uFillTx/>
                <a:latin typeface="Calibri"/>
                <a:ea typeface="+mn-ea"/>
                <a:cs typeface="Calibri"/>
              </a:rPr>
              <a:t>Effective June 1, 2024, NC has been approved for a phrase out interview waiver through </a:t>
            </a:r>
            <a:r>
              <a:rPr kumimoji="0" lang="en-US" sz="2400" b="1" i="1" u="sng" strike="noStrike" kern="1200" cap="none" spc="0" normalizeH="0" baseline="0" noProof="0">
                <a:ln>
                  <a:noFill/>
                </a:ln>
                <a:solidFill>
                  <a:prstClr val="black"/>
                </a:solidFill>
                <a:effectLst/>
                <a:uLnTx/>
                <a:uFillTx/>
                <a:latin typeface="Calibri"/>
                <a:ea typeface="+mn-ea"/>
                <a:cs typeface="Calibri"/>
              </a:rPr>
              <a:t>10/31/2024</a:t>
            </a:r>
          </a:p>
        </p:txBody>
      </p:sp>
      <p:sp>
        <p:nvSpPr>
          <p:cNvPr id="4" name="Rectangle 3">
            <a:extLst>
              <a:ext uri="{FF2B5EF4-FFF2-40B4-BE49-F238E27FC236}">
                <a16:creationId xmlns:a16="http://schemas.microsoft.com/office/drawing/2014/main" id="{6F89C663-F173-1543-2A82-DB3564FFDADE}"/>
              </a:ext>
            </a:extLst>
          </p:cNvPr>
          <p:cNvSpPr/>
          <p:nvPr/>
        </p:nvSpPr>
        <p:spPr>
          <a:xfrm>
            <a:off x="437125" y="2279907"/>
            <a:ext cx="6321741"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What does this mean</a:t>
            </a:r>
          </a:p>
        </p:txBody>
      </p:sp>
      <p:sp>
        <p:nvSpPr>
          <p:cNvPr id="5" name="Rectangle 4">
            <a:extLst>
              <a:ext uri="{FF2B5EF4-FFF2-40B4-BE49-F238E27FC236}">
                <a16:creationId xmlns:a16="http://schemas.microsoft.com/office/drawing/2014/main" id="{33BE76BE-AA05-D191-CC91-F85955AC6FF7}"/>
              </a:ext>
            </a:extLst>
          </p:cNvPr>
          <p:cNvSpPr/>
          <p:nvPr/>
        </p:nvSpPr>
        <p:spPr>
          <a:xfrm>
            <a:off x="8114190" y="2301173"/>
            <a:ext cx="3673686" cy="319596"/>
          </a:xfrm>
          <a:prstGeom prst="rect">
            <a:avLst/>
          </a:prstGeom>
          <a:solidFill>
            <a:srgbClr val="034179"/>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County Required Action</a:t>
            </a:r>
          </a:p>
        </p:txBody>
      </p:sp>
      <p:grpSp>
        <p:nvGrpSpPr>
          <p:cNvPr id="9" name="Group 8">
            <a:extLst>
              <a:ext uri="{FF2B5EF4-FFF2-40B4-BE49-F238E27FC236}">
                <a16:creationId xmlns:a16="http://schemas.microsoft.com/office/drawing/2014/main" id="{D41AFAD5-E404-5662-2BC7-04E3B1354EA5}"/>
              </a:ext>
            </a:extLst>
          </p:cNvPr>
          <p:cNvGrpSpPr/>
          <p:nvPr/>
        </p:nvGrpSpPr>
        <p:grpSpPr>
          <a:xfrm>
            <a:off x="6891290" y="3495220"/>
            <a:ext cx="1090474" cy="852256"/>
            <a:chOff x="6735932" y="2343705"/>
            <a:chExt cx="1090474" cy="852256"/>
          </a:xfrm>
        </p:grpSpPr>
        <p:sp>
          <p:nvSpPr>
            <p:cNvPr id="6" name="Arrow: Chevron 5">
              <a:extLst>
                <a:ext uri="{FF2B5EF4-FFF2-40B4-BE49-F238E27FC236}">
                  <a16:creationId xmlns:a16="http://schemas.microsoft.com/office/drawing/2014/main" id="{FE547D11-242E-89E8-E255-ECB94746A0A9}"/>
                </a:ext>
              </a:extLst>
            </p:cNvPr>
            <p:cNvSpPr/>
            <p:nvPr/>
          </p:nvSpPr>
          <p:spPr>
            <a:xfrm>
              <a:off x="6735932" y="2343705"/>
              <a:ext cx="523782" cy="852256"/>
            </a:xfrm>
            <a:prstGeom prst="chevron">
              <a:avLst/>
            </a:prstGeom>
            <a:solidFill>
              <a:srgbClr val="4774C5"/>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05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Arrow: Chevron 6">
              <a:extLst>
                <a:ext uri="{FF2B5EF4-FFF2-40B4-BE49-F238E27FC236}">
                  <a16:creationId xmlns:a16="http://schemas.microsoft.com/office/drawing/2014/main" id="{4DC9CB76-A1F2-6572-6C53-39BAFDF82C99}"/>
                </a:ext>
              </a:extLst>
            </p:cNvPr>
            <p:cNvSpPr/>
            <p:nvPr/>
          </p:nvSpPr>
          <p:spPr>
            <a:xfrm>
              <a:off x="7019278" y="2343705"/>
              <a:ext cx="523782" cy="852256"/>
            </a:xfrm>
            <a:prstGeom prst="chevron">
              <a:avLst/>
            </a:prstGeom>
            <a:solidFill>
              <a:srgbClr val="8EAADB"/>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05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Arrow: Chevron 7">
              <a:extLst>
                <a:ext uri="{FF2B5EF4-FFF2-40B4-BE49-F238E27FC236}">
                  <a16:creationId xmlns:a16="http://schemas.microsoft.com/office/drawing/2014/main" id="{D984E2E8-C5EA-013C-CFDF-CCCF7C8B0167}"/>
                </a:ext>
              </a:extLst>
            </p:cNvPr>
            <p:cNvSpPr/>
            <p:nvPr/>
          </p:nvSpPr>
          <p:spPr>
            <a:xfrm>
              <a:off x="7302624" y="2343705"/>
              <a:ext cx="523782" cy="852256"/>
            </a:xfrm>
            <a:prstGeom prst="chevron">
              <a:avLst/>
            </a:prstGeom>
            <a:solidFill>
              <a:srgbClr val="D3DEF1"/>
            </a:solidFill>
            <a:ln w="12700" cap="sq" cmpd="sng" algn="ctr">
              <a:no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050" b="1"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726FF9DB-50F4-5C95-0ACC-17246A5B7CA3}"/>
              </a:ext>
            </a:extLst>
          </p:cNvPr>
          <p:cNvSpPr/>
          <p:nvPr/>
        </p:nvSpPr>
        <p:spPr>
          <a:xfrm>
            <a:off x="437125" y="2599502"/>
            <a:ext cx="6321740" cy="3663071"/>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74738D7-ED40-2A76-FD16-17F1C6B2353E}"/>
              </a:ext>
            </a:extLst>
          </p:cNvPr>
          <p:cNvSpPr/>
          <p:nvPr/>
        </p:nvSpPr>
        <p:spPr>
          <a:xfrm>
            <a:off x="8024674" y="2620769"/>
            <a:ext cx="3763202" cy="3641804"/>
          </a:xfrm>
          <a:prstGeom prst="rect">
            <a:avLst/>
          </a:prstGeom>
          <a:noFill/>
          <a:ln w="12700" cap="sq" cmpd="sng" algn="ctr">
            <a:solidFill>
              <a:schemeClr val="tx1"/>
            </a:solidFill>
            <a:prstDash val="solid"/>
            <a:miter lim="800000"/>
            <a:tailEnd type="none"/>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5000"/>
              </a:lnSpc>
              <a:spcBef>
                <a:spcPts val="0"/>
              </a:spcBef>
              <a:spcAft>
                <a:spcPts val="0"/>
              </a:spcAft>
              <a:buClrTx/>
              <a:buSzTx/>
              <a:buFontTx/>
              <a:buNone/>
              <a:tabLst/>
              <a:defRPr/>
            </a:pPr>
            <a:endParaRPr kumimoji="0" lang="en-US" sz="1600" b="1" i="1"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5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85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57C0AC60-86B4-FE96-8BD2-0361F6FC7246}"/>
              </a:ext>
            </a:extLst>
          </p:cNvPr>
          <p:cNvSpPr txBox="1"/>
          <p:nvPr/>
        </p:nvSpPr>
        <p:spPr>
          <a:xfrm>
            <a:off x="511944" y="2775402"/>
            <a:ext cx="6096000"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Interview requirements as cited in 7 C.F.R. 273.2(a)(2), 273.2(e), and 273.14(b)(3) requires an interview at initial application, expedited service, and certain recertifications. All households that submit a valid application, which includes a name, 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and signature must be interviewed. Unless the household is interviewed on the same day they submit their application, an interview must be scheduled.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interview is the most important step in the certification process for the Food and Nutrition Services (FNS). It is an opportunity to ensure the FNS applications are complete, to engage with applicants to fully understand their household circumstances, and to provide the assistance needed to understand their responsibilities in the certification process. </a:t>
            </a:r>
          </a:p>
        </p:txBody>
      </p:sp>
      <p:sp>
        <p:nvSpPr>
          <p:cNvPr id="16" name="TextBox 15">
            <a:extLst>
              <a:ext uri="{FF2B5EF4-FFF2-40B4-BE49-F238E27FC236}">
                <a16:creationId xmlns:a16="http://schemas.microsoft.com/office/drawing/2014/main" id="{E6BA73A3-592D-DA2D-9FFC-FAFEFD9A9FE2}"/>
              </a:ext>
            </a:extLst>
          </p:cNvPr>
          <p:cNvSpPr txBox="1"/>
          <p:nvPr/>
        </p:nvSpPr>
        <p:spPr>
          <a:xfrm>
            <a:off x="8128712" y="2697808"/>
            <a:ext cx="3567386" cy="3785652"/>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Calibri"/>
              </a:rPr>
              <a:t>Review -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Calibri"/>
              </a:rPr>
              <a:t>USDA' SNAP Interview Toolkit  at </a:t>
            </a: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hlinkClick r:id="rId8"/>
              </a:rPr>
              <a:t>https://fns.usda.gov/snap/state-agency-interview-toolkit</a:t>
            </a: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 </a:t>
            </a:r>
            <a:endParaRPr kumimoji="0" lang="en-US" sz="15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Explore</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and clarify the household’s circumstances and identify information that needs to be verified.</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Screen</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the household for expedited service, work requirement exemptions, and student requirements.</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Provide</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information to the applicant household regarding its rights and responsibilities under the FNS regulations and explain FNS program requirements.</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Arial"/>
              </a:rPr>
              <a:t>Inform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Arial"/>
              </a:rPr>
              <a:t>- interview requirement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14150493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QsiKTzjaZontTkp36jGhI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0382D88265594DB2782AA072DD2635" ma:contentTypeVersion="17" ma:contentTypeDescription="Create a new document." ma:contentTypeScope="" ma:versionID="6a768183c19bcb7cac55d96ca8e6e2e4">
  <xsd:schema xmlns:xsd="http://www.w3.org/2001/XMLSchema" xmlns:xs="http://www.w3.org/2001/XMLSchema" xmlns:p="http://schemas.microsoft.com/office/2006/metadata/properties" xmlns:ns1="http://schemas.microsoft.com/sharepoint/v3" xmlns:ns2="d97e18ea-24bf-4f30-81bb-5f181c432c77" xmlns:ns3="96aa8099-6109-4187-9139-aa020cb62a96" targetNamespace="http://schemas.microsoft.com/office/2006/metadata/properties" ma:root="true" ma:fieldsID="69a8b885bdbdbe7e6d1f5da0467c0264" ns1:_="" ns2:_="" ns3:_="">
    <xsd:import namespace="http://schemas.microsoft.com/sharepoint/v3"/>
    <xsd:import namespace="d97e18ea-24bf-4f30-81bb-5f181c432c77"/>
    <xsd:import namespace="96aa8099-6109-4187-9139-aa020cb62a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RFA" minOccurs="0"/>
                <xsd:element ref="ns2:MediaLengthInSeconds"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e18ea-24bf-4f30-81bb-5f181c432c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RFA" ma:index="19" nillable="true" ma:displayName="RFA" ma:format="DateOnly" ma:internalName="RFA">
      <xsd:simpleType>
        <xsd:restriction base="dms:DateTim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aa8099-6109-4187-9139-aa020cb62a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9d5d097-d419-47de-85ef-6052ff110692}" ma:internalName="TaxCatchAll" ma:showField="CatchAllData" ma:web="96aa8099-6109-4187-9139-aa020cb62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6aa8099-6109-4187-9139-aa020cb62a96" xsi:nil="true"/>
    <lcf76f155ced4ddcb4097134ff3c332f xmlns="d97e18ea-24bf-4f30-81bb-5f181c432c77">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RFA xmlns="d97e18ea-24bf-4f30-81bb-5f181c432c77" xsi:nil="true"/>
  </documentManagement>
</p:properties>
</file>

<file path=customXml/itemProps1.xml><?xml version="1.0" encoding="utf-8"?>
<ds:datastoreItem xmlns:ds="http://schemas.openxmlformats.org/officeDocument/2006/customXml" ds:itemID="{F2701A68-F61E-4066-9376-B25AC6DF2A90}">
  <ds:schemaRefs>
    <ds:schemaRef ds:uri="http://schemas.microsoft.com/sharepoint/v3/contenttype/forms"/>
  </ds:schemaRefs>
</ds:datastoreItem>
</file>

<file path=customXml/itemProps2.xml><?xml version="1.0" encoding="utf-8"?>
<ds:datastoreItem xmlns:ds="http://schemas.openxmlformats.org/officeDocument/2006/customXml" ds:itemID="{E93DFF17-2E20-449C-A633-E1AA4B2B50B9}">
  <ds:schemaRefs>
    <ds:schemaRef ds:uri="96aa8099-6109-4187-9139-aa020cb62a96"/>
    <ds:schemaRef ds:uri="d97e18ea-24bf-4f30-81bb-5f181c432c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2B2380-257B-407D-96F5-D6D0E1E13580}">
  <ds:schemaRefs>
    <ds:schemaRef ds:uri="96aa8099-6109-4187-9139-aa020cb62a96"/>
    <ds:schemaRef ds:uri="d97e18ea-24bf-4f30-81bb-5f181c432c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19</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SUN Bucks</vt:lpstr>
      <vt:lpstr>REMINDER! MOST STUDENTS WILL AUTOMATICALLY QUALIFY FOR SUN BUCKS</vt:lpstr>
      <vt:lpstr>QUESTIONS? NCDHHS HAS A VARIETY OF Helpful sun bucks resources</vt:lpstr>
      <vt:lpstr>Sun bucks 2024 key dates</vt:lpstr>
      <vt:lpstr>SNAP Improved Beneficiary Experience (IBE) Projects</vt:lpstr>
      <vt:lpstr>Adoption of snap IBE initiatives continues to trend upwards</vt:lpstr>
      <vt:lpstr>Waivers</vt:lpstr>
      <vt:lpstr>NC waiver – Interview- Beginning June 1, 2024</vt:lpstr>
      <vt:lpstr>PowerPoint Presentation</vt:lpstr>
      <vt:lpstr>PowerPoint Presentation</vt:lpstr>
      <vt:lpstr>Expedite Delayed Determination</vt:lpstr>
      <vt:lpstr>Expedited Late Determination Defect</vt:lpstr>
      <vt:lpstr>Training Update</vt:lpstr>
      <vt:lpstr>Upcoming training Updates</vt:lpstr>
      <vt:lpstr>Upcoming  EBT Secuity Enhancements</vt:lpstr>
      <vt:lpstr>EBT Processor Secuity Enhancements</vt:lpstr>
      <vt:lpstr>Upcoming  EBT Secuity Enhancements</vt:lpstr>
      <vt:lpstr>What Questions Are There?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Devin</dc:creator>
  <cp:revision>1</cp:revision>
  <cp:lastPrinted>2024-05-28T20:39:23Z</cp:lastPrinted>
  <dcterms:created xsi:type="dcterms:W3CDTF">2024-02-02T15:31:35Z</dcterms:created>
  <dcterms:modified xsi:type="dcterms:W3CDTF">2024-05-30T01:33:27Z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0x010100030382D88265594DB2782AA072DD2635</vt:lpwstr>
  </property>
  <property fmtid="{D5CDD505-2E9C-101B-9397-08002B2CF9AE}" pid="3" name="MediaServiceImageTags">
    <vt:lpwstr/>
  </property>
</Properties>
</file>