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455" r:id="rId1"/>
    <p:sldMasterId id="2147493467" r:id="rId2"/>
    <p:sldMasterId id="2147493470" r:id="rId3"/>
    <p:sldMasterId id="2147493464" r:id="rId4"/>
    <p:sldMasterId id="2147493473" r:id="rId5"/>
    <p:sldMasterId id="2147493478" r:id="rId6"/>
    <p:sldMasterId id="2147493482" r:id="rId7"/>
    <p:sldMasterId id="2147493507" r:id="rId8"/>
    <p:sldMasterId id="2147493508" r:id="rId9"/>
    <p:sldMasterId id="2147493489" r:id="rId10"/>
    <p:sldMasterId id="2147493504" r:id="rId11"/>
    <p:sldMasterId id="2147493510" r:id="rId12"/>
  </p:sldMasterIdLst>
  <p:notesMasterIdLst>
    <p:notesMasterId r:id="rId50"/>
  </p:notesMasterIdLst>
  <p:sldIdLst>
    <p:sldId id="257" r:id="rId13"/>
    <p:sldId id="259" r:id="rId14"/>
    <p:sldId id="413" r:id="rId15"/>
    <p:sldId id="808" r:id="rId16"/>
    <p:sldId id="788" r:id="rId17"/>
    <p:sldId id="822" r:id="rId18"/>
    <p:sldId id="817" r:id="rId19"/>
    <p:sldId id="818" r:id="rId20"/>
    <p:sldId id="819" r:id="rId21"/>
    <p:sldId id="820" r:id="rId22"/>
    <p:sldId id="821" r:id="rId23"/>
    <p:sldId id="412" r:id="rId24"/>
    <p:sldId id="809" r:id="rId25"/>
    <p:sldId id="790" r:id="rId26"/>
    <p:sldId id="782" r:id="rId27"/>
    <p:sldId id="791" r:id="rId28"/>
    <p:sldId id="792" r:id="rId29"/>
    <p:sldId id="793" r:id="rId30"/>
    <p:sldId id="823" r:id="rId31"/>
    <p:sldId id="805" r:id="rId32"/>
    <p:sldId id="261" r:id="rId33"/>
    <p:sldId id="810" r:id="rId34"/>
    <p:sldId id="795" r:id="rId35"/>
    <p:sldId id="784" r:id="rId36"/>
    <p:sldId id="794" r:id="rId37"/>
    <p:sldId id="806" r:id="rId38"/>
    <p:sldId id="812" r:id="rId39"/>
    <p:sldId id="811" r:id="rId40"/>
    <p:sldId id="787" r:id="rId41"/>
    <p:sldId id="800" r:id="rId42"/>
    <p:sldId id="799" r:id="rId43"/>
    <p:sldId id="801" r:id="rId44"/>
    <p:sldId id="783" r:id="rId45"/>
    <p:sldId id="824" r:id="rId46"/>
    <p:sldId id="796" r:id="rId47"/>
    <p:sldId id="816" r:id="rId48"/>
    <p:sldId id="81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2E81"/>
    <a:srgbClr val="F8991D"/>
    <a:srgbClr val="5CE2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CA386-9AF8-4A62-B355-895942418B64}" v="162" dt="2024-06-06T14:32:38.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512" autoAdjust="0"/>
  </p:normalViewPr>
  <p:slideViewPr>
    <p:cSldViewPr snapToGrid="0">
      <p:cViewPr varScale="1">
        <p:scale>
          <a:sx n="62" d="100"/>
          <a:sy n="62" d="100"/>
        </p:scale>
        <p:origin x="2472" y="54"/>
      </p:cViewPr>
      <p:guideLst/>
    </p:cSldViewPr>
  </p:slideViewPr>
  <p:notesTextViewPr>
    <p:cViewPr>
      <p:scale>
        <a:sx n="1" d="1"/>
        <a:sy n="1" d="1"/>
      </p:scale>
      <p:origin x="0" y="0"/>
    </p:cViewPr>
  </p:notesTextViewPr>
  <p:notesViewPr>
    <p:cSldViewPr snapToGrid="0">
      <p:cViewPr varScale="1">
        <p:scale>
          <a:sx n="81" d="100"/>
          <a:sy n="81" d="100"/>
        </p:scale>
        <p:origin x="397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ton, Kristy" userId="a61d7402-a99f-4f37-b8e6-3e787f7013e2" providerId="ADAL" clId="{160880D9-4DBE-4FD4-81DB-1B062AB3EE2C}"/>
    <pc:docChg chg="delSld">
      <pc:chgData name="Preston, Kristy" userId="a61d7402-a99f-4f37-b8e6-3e787f7013e2" providerId="ADAL" clId="{160880D9-4DBE-4FD4-81DB-1B062AB3EE2C}" dt="2024-06-06T14:36:54.050" v="1" actId="2696"/>
      <pc:docMkLst>
        <pc:docMk/>
      </pc:docMkLst>
      <pc:sldChg chg="del">
        <pc:chgData name="Preston, Kristy" userId="a61d7402-a99f-4f37-b8e6-3e787f7013e2" providerId="ADAL" clId="{160880D9-4DBE-4FD4-81DB-1B062AB3EE2C}" dt="2024-06-06T14:36:54.050" v="1" actId="2696"/>
        <pc:sldMkLst>
          <pc:docMk/>
          <pc:sldMk cId="2901002503" sldId="813"/>
        </pc:sldMkLst>
      </pc:sldChg>
      <pc:sldChg chg="del">
        <pc:chgData name="Preston, Kristy" userId="a61d7402-a99f-4f37-b8e6-3e787f7013e2" providerId="ADAL" clId="{160880D9-4DBE-4FD4-81DB-1B062AB3EE2C}" dt="2024-06-06T14:36:48.460" v="0" actId="2696"/>
        <pc:sldMkLst>
          <pc:docMk/>
          <pc:sldMk cId="3743073765" sldId="81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5:44:48.425"/>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E4A21-5877-4034-99C4-4A2F3C131570}" type="datetimeFigureOut">
              <a:rPr lang="en-US" smtClean="0"/>
              <a:t>6/6/2024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3A14E-3F6F-4B29-AA4A-E3B738BD4997}" type="slidenum">
              <a:rPr lang="en-US" smtClean="0"/>
              <a:t>‹#›</a:t>
            </a:fld>
            <a:endParaRPr lang="en-US" dirty="0"/>
          </a:p>
        </p:txBody>
      </p:sp>
    </p:spTree>
    <p:extLst>
      <p:ext uri="{BB962C8B-B14F-4D97-AF65-F5344CB8AC3E}">
        <p14:creationId xmlns:p14="http://schemas.microsoft.com/office/powerpoint/2010/main" val="382207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1</a:t>
            </a:fld>
            <a:endParaRPr lang="en-US" dirty="0"/>
          </a:p>
        </p:txBody>
      </p:sp>
    </p:spTree>
    <p:extLst>
      <p:ext uri="{BB962C8B-B14F-4D97-AF65-F5344CB8AC3E}">
        <p14:creationId xmlns:p14="http://schemas.microsoft.com/office/powerpoint/2010/main" val="194765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10</a:t>
            </a:fld>
            <a:endParaRPr lang="en-US" dirty="0"/>
          </a:p>
        </p:txBody>
      </p:sp>
    </p:spTree>
    <p:extLst>
      <p:ext uri="{BB962C8B-B14F-4D97-AF65-F5344CB8AC3E}">
        <p14:creationId xmlns:p14="http://schemas.microsoft.com/office/powerpoint/2010/main" val="199633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11</a:t>
            </a:fld>
            <a:endParaRPr lang="en-US" dirty="0"/>
          </a:p>
        </p:txBody>
      </p:sp>
    </p:spTree>
    <p:extLst>
      <p:ext uri="{BB962C8B-B14F-4D97-AF65-F5344CB8AC3E}">
        <p14:creationId xmlns:p14="http://schemas.microsoft.com/office/powerpoint/2010/main" val="170056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41802-C4DA-4193-97F6-7EC8F387C21A}" type="slidenum">
              <a:rPr lang="en-US" smtClean="0"/>
              <a:t>12</a:t>
            </a:fld>
            <a:endParaRPr lang="en-US" dirty="0"/>
          </a:p>
        </p:txBody>
      </p:sp>
    </p:spTree>
    <p:extLst>
      <p:ext uri="{BB962C8B-B14F-4D97-AF65-F5344CB8AC3E}">
        <p14:creationId xmlns:p14="http://schemas.microsoft.com/office/powerpoint/2010/main" val="1587412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13</a:t>
            </a:fld>
            <a:endParaRPr lang="en-US" dirty="0"/>
          </a:p>
        </p:txBody>
      </p:sp>
    </p:spTree>
    <p:extLst>
      <p:ext uri="{BB962C8B-B14F-4D97-AF65-F5344CB8AC3E}">
        <p14:creationId xmlns:p14="http://schemas.microsoft.com/office/powerpoint/2010/main" val="14108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14</a:t>
            </a:fld>
            <a:endParaRPr lang="en-US" dirty="0"/>
          </a:p>
        </p:txBody>
      </p:sp>
    </p:spTree>
    <p:extLst>
      <p:ext uri="{BB962C8B-B14F-4D97-AF65-F5344CB8AC3E}">
        <p14:creationId xmlns:p14="http://schemas.microsoft.com/office/powerpoint/2010/main" val="2409196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15</a:t>
            </a:fld>
            <a:endParaRPr lang="en-US" dirty="0"/>
          </a:p>
        </p:txBody>
      </p:sp>
    </p:spTree>
    <p:extLst>
      <p:ext uri="{BB962C8B-B14F-4D97-AF65-F5344CB8AC3E}">
        <p14:creationId xmlns:p14="http://schemas.microsoft.com/office/powerpoint/2010/main" val="4153092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16</a:t>
            </a:fld>
            <a:endParaRPr lang="en-US" dirty="0"/>
          </a:p>
        </p:txBody>
      </p:sp>
    </p:spTree>
    <p:extLst>
      <p:ext uri="{BB962C8B-B14F-4D97-AF65-F5344CB8AC3E}">
        <p14:creationId xmlns:p14="http://schemas.microsoft.com/office/powerpoint/2010/main" val="2638608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17</a:t>
            </a:fld>
            <a:endParaRPr lang="en-US" dirty="0"/>
          </a:p>
        </p:txBody>
      </p:sp>
    </p:spTree>
    <p:extLst>
      <p:ext uri="{BB962C8B-B14F-4D97-AF65-F5344CB8AC3E}">
        <p14:creationId xmlns:p14="http://schemas.microsoft.com/office/powerpoint/2010/main" val="3369722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18</a:t>
            </a:fld>
            <a:endParaRPr lang="en-US" dirty="0"/>
          </a:p>
        </p:txBody>
      </p:sp>
    </p:spTree>
    <p:extLst>
      <p:ext uri="{BB962C8B-B14F-4D97-AF65-F5344CB8AC3E}">
        <p14:creationId xmlns:p14="http://schemas.microsoft.com/office/powerpoint/2010/main" val="2124527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19</a:t>
            </a:fld>
            <a:endParaRPr lang="en-US" dirty="0"/>
          </a:p>
        </p:txBody>
      </p:sp>
    </p:spTree>
    <p:extLst>
      <p:ext uri="{BB962C8B-B14F-4D97-AF65-F5344CB8AC3E}">
        <p14:creationId xmlns:p14="http://schemas.microsoft.com/office/powerpoint/2010/main" val="269120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2</a:t>
            </a:fld>
            <a:endParaRPr lang="en-US" dirty="0"/>
          </a:p>
        </p:txBody>
      </p:sp>
    </p:spTree>
    <p:extLst>
      <p:ext uri="{BB962C8B-B14F-4D97-AF65-F5344CB8AC3E}">
        <p14:creationId xmlns:p14="http://schemas.microsoft.com/office/powerpoint/2010/main" val="338800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20</a:t>
            </a:fld>
            <a:endParaRPr lang="en-US" dirty="0"/>
          </a:p>
        </p:txBody>
      </p:sp>
    </p:spTree>
    <p:extLst>
      <p:ext uri="{BB962C8B-B14F-4D97-AF65-F5344CB8AC3E}">
        <p14:creationId xmlns:p14="http://schemas.microsoft.com/office/powerpoint/2010/main" val="1749046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a:lnSpc>
                <a:spcPct val="107000"/>
              </a:lnSpc>
              <a:spcBef>
                <a:spcPts val="0"/>
              </a:spcBef>
              <a:spcAft>
                <a:spcPts val="80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13A14E-3F6F-4B29-AA4A-E3B738BD4997}" type="slidenum">
              <a:rPr lang="en-US" smtClean="0"/>
              <a:t>21</a:t>
            </a:fld>
            <a:endParaRPr lang="en-US" dirty="0"/>
          </a:p>
        </p:txBody>
      </p:sp>
    </p:spTree>
    <p:extLst>
      <p:ext uri="{BB962C8B-B14F-4D97-AF65-F5344CB8AC3E}">
        <p14:creationId xmlns:p14="http://schemas.microsoft.com/office/powerpoint/2010/main" val="24792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22</a:t>
            </a:fld>
            <a:endParaRPr lang="en-US" dirty="0"/>
          </a:p>
        </p:txBody>
      </p:sp>
    </p:spTree>
    <p:extLst>
      <p:ext uri="{BB962C8B-B14F-4D97-AF65-F5344CB8AC3E}">
        <p14:creationId xmlns:p14="http://schemas.microsoft.com/office/powerpoint/2010/main" val="3313729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23</a:t>
            </a:fld>
            <a:endParaRPr lang="en-US" dirty="0"/>
          </a:p>
        </p:txBody>
      </p:sp>
    </p:spTree>
    <p:extLst>
      <p:ext uri="{BB962C8B-B14F-4D97-AF65-F5344CB8AC3E}">
        <p14:creationId xmlns:p14="http://schemas.microsoft.com/office/powerpoint/2010/main" val="1635101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24</a:t>
            </a:fld>
            <a:endParaRPr lang="en-US" dirty="0"/>
          </a:p>
        </p:txBody>
      </p:sp>
    </p:spTree>
    <p:extLst>
      <p:ext uri="{BB962C8B-B14F-4D97-AF65-F5344CB8AC3E}">
        <p14:creationId xmlns:p14="http://schemas.microsoft.com/office/powerpoint/2010/main" val="3463448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25</a:t>
            </a:fld>
            <a:endParaRPr lang="en-US" dirty="0"/>
          </a:p>
        </p:txBody>
      </p:sp>
    </p:spTree>
    <p:extLst>
      <p:ext uri="{BB962C8B-B14F-4D97-AF65-F5344CB8AC3E}">
        <p14:creationId xmlns:p14="http://schemas.microsoft.com/office/powerpoint/2010/main" val="388076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26</a:t>
            </a:fld>
            <a:endParaRPr lang="en-US" dirty="0"/>
          </a:p>
        </p:txBody>
      </p:sp>
    </p:spTree>
    <p:extLst>
      <p:ext uri="{BB962C8B-B14F-4D97-AF65-F5344CB8AC3E}">
        <p14:creationId xmlns:p14="http://schemas.microsoft.com/office/powerpoint/2010/main" val="3950091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27</a:t>
            </a:fld>
            <a:endParaRPr lang="en-US" dirty="0"/>
          </a:p>
        </p:txBody>
      </p:sp>
    </p:spTree>
    <p:extLst>
      <p:ext uri="{BB962C8B-B14F-4D97-AF65-F5344CB8AC3E}">
        <p14:creationId xmlns:p14="http://schemas.microsoft.com/office/powerpoint/2010/main" val="2460226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28</a:t>
            </a:fld>
            <a:endParaRPr lang="en-US" dirty="0"/>
          </a:p>
        </p:txBody>
      </p:sp>
    </p:spTree>
    <p:extLst>
      <p:ext uri="{BB962C8B-B14F-4D97-AF65-F5344CB8AC3E}">
        <p14:creationId xmlns:p14="http://schemas.microsoft.com/office/powerpoint/2010/main" val="1318886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9C993E-BEB6-6C41-8CFE-173E70C9E0E8}" type="slidenum">
              <a:rPr lang="en-US" smtClean="0"/>
              <a:t>29</a:t>
            </a:fld>
            <a:endParaRPr lang="en-US" dirty="0"/>
          </a:p>
        </p:txBody>
      </p:sp>
    </p:spTree>
    <p:extLst>
      <p:ext uri="{BB962C8B-B14F-4D97-AF65-F5344CB8AC3E}">
        <p14:creationId xmlns:p14="http://schemas.microsoft.com/office/powerpoint/2010/main" val="49429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3</a:t>
            </a:fld>
            <a:endParaRPr lang="en-US" dirty="0"/>
          </a:p>
        </p:txBody>
      </p:sp>
    </p:spTree>
    <p:extLst>
      <p:ext uri="{BB962C8B-B14F-4D97-AF65-F5344CB8AC3E}">
        <p14:creationId xmlns:p14="http://schemas.microsoft.com/office/powerpoint/2010/main" val="3979422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30</a:t>
            </a:fld>
            <a:endParaRPr lang="en-US" dirty="0"/>
          </a:p>
        </p:txBody>
      </p:sp>
    </p:spTree>
    <p:extLst>
      <p:ext uri="{BB962C8B-B14F-4D97-AF65-F5344CB8AC3E}">
        <p14:creationId xmlns:p14="http://schemas.microsoft.com/office/powerpoint/2010/main" val="1628435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31</a:t>
            </a:fld>
            <a:endParaRPr lang="en-US" dirty="0"/>
          </a:p>
        </p:txBody>
      </p:sp>
    </p:spTree>
    <p:extLst>
      <p:ext uri="{BB962C8B-B14F-4D97-AF65-F5344CB8AC3E}">
        <p14:creationId xmlns:p14="http://schemas.microsoft.com/office/powerpoint/2010/main" val="3363912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32</a:t>
            </a:fld>
            <a:endParaRPr lang="en-US" dirty="0"/>
          </a:p>
        </p:txBody>
      </p:sp>
    </p:spTree>
    <p:extLst>
      <p:ext uri="{BB962C8B-B14F-4D97-AF65-F5344CB8AC3E}">
        <p14:creationId xmlns:p14="http://schemas.microsoft.com/office/powerpoint/2010/main" val="877062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33</a:t>
            </a:fld>
            <a:endParaRPr lang="en-US" dirty="0"/>
          </a:p>
        </p:txBody>
      </p:sp>
    </p:spTree>
    <p:extLst>
      <p:ext uri="{BB962C8B-B14F-4D97-AF65-F5344CB8AC3E}">
        <p14:creationId xmlns:p14="http://schemas.microsoft.com/office/powerpoint/2010/main" val="1752804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34</a:t>
            </a:fld>
            <a:endParaRPr lang="en-US" dirty="0"/>
          </a:p>
        </p:txBody>
      </p:sp>
    </p:spTree>
    <p:extLst>
      <p:ext uri="{BB962C8B-B14F-4D97-AF65-F5344CB8AC3E}">
        <p14:creationId xmlns:p14="http://schemas.microsoft.com/office/powerpoint/2010/main" val="279412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41802-C4DA-4193-97F6-7EC8F387C21A}" type="slidenum">
              <a:rPr lang="en-US" smtClean="0"/>
              <a:t>35</a:t>
            </a:fld>
            <a:endParaRPr lang="en-US" dirty="0"/>
          </a:p>
        </p:txBody>
      </p:sp>
    </p:spTree>
    <p:extLst>
      <p:ext uri="{BB962C8B-B14F-4D97-AF65-F5344CB8AC3E}">
        <p14:creationId xmlns:p14="http://schemas.microsoft.com/office/powerpoint/2010/main" val="3861917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36</a:t>
            </a:fld>
            <a:endParaRPr lang="en-US" dirty="0"/>
          </a:p>
        </p:txBody>
      </p:sp>
    </p:spTree>
    <p:extLst>
      <p:ext uri="{BB962C8B-B14F-4D97-AF65-F5344CB8AC3E}">
        <p14:creationId xmlns:p14="http://schemas.microsoft.com/office/powerpoint/2010/main" val="952048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599C993E-BEB6-6C41-8CFE-173E70C9E0E8}" type="slidenum">
              <a:rPr lang="en-US" smtClean="0"/>
              <a:t>37</a:t>
            </a:fld>
            <a:endParaRPr lang="en-US" dirty="0"/>
          </a:p>
        </p:txBody>
      </p:sp>
    </p:spTree>
    <p:extLst>
      <p:ext uri="{BB962C8B-B14F-4D97-AF65-F5344CB8AC3E}">
        <p14:creationId xmlns:p14="http://schemas.microsoft.com/office/powerpoint/2010/main" val="226639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4</a:t>
            </a:fld>
            <a:endParaRPr lang="en-US" dirty="0"/>
          </a:p>
        </p:txBody>
      </p:sp>
    </p:spTree>
    <p:extLst>
      <p:ext uri="{BB962C8B-B14F-4D97-AF65-F5344CB8AC3E}">
        <p14:creationId xmlns:p14="http://schemas.microsoft.com/office/powerpoint/2010/main" val="195062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C993E-BEB6-6C41-8CFE-173E70C9E0E8}" type="slidenum">
              <a:rPr lang="en-US" smtClean="0"/>
              <a:t>5</a:t>
            </a:fld>
            <a:endParaRPr lang="en-US" dirty="0"/>
          </a:p>
        </p:txBody>
      </p:sp>
    </p:spTree>
    <p:extLst>
      <p:ext uri="{BB962C8B-B14F-4D97-AF65-F5344CB8AC3E}">
        <p14:creationId xmlns:p14="http://schemas.microsoft.com/office/powerpoint/2010/main" val="381025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6</a:t>
            </a:fld>
            <a:endParaRPr lang="en-US" dirty="0"/>
          </a:p>
        </p:txBody>
      </p:sp>
    </p:spTree>
    <p:extLst>
      <p:ext uri="{BB962C8B-B14F-4D97-AF65-F5344CB8AC3E}">
        <p14:creationId xmlns:p14="http://schemas.microsoft.com/office/powerpoint/2010/main" val="7256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7</a:t>
            </a:fld>
            <a:endParaRPr lang="en-US" dirty="0"/>
          </a:p>
        </p:txBody>
      </p:sp>
    </p:spTree>
    <p:extLst>
      <p:ext uri="{BB962C8B-B14F-4D97-AF65-F5344CB8AC3E}">
        <p14:creationId xmlns:p14="http://schemas.microsoft.com/office/powerpoint/2010/main" val="344919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8</a:t>
            </a:fld>
            <a:endParaRPr lang="en-US" dirty="0"/>
          </a:p>
        </p:txBody>
      </p:sp>
    </p:spTree>
    <p:extLst>
      <p:ext uri="{BB962C8B-B14F-4D97-AF65-F5344CB8AC3E}">
        <p14:creationId xmlns:p14="http://schemas.microsoft.com/office/powerpoint/2010/main" val="314042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A14E-3F6F-4B29-AA4A-E3B738BD4997}" type="slidenum">
              <a:rPr lang="en-US" smtClean="0"/>
              <a:t>9</a:t>
            </a:fld>
            <a:endParaRPr lang="en-US" dirty="0"/>
          </a:p>
        </p:txBody>
      </p:sp>
    </p:spTree>
    <p:extLst>
      <p:ext uri="{BB962C8B-B14F-4D97-AF65-F5344CB8AC3E}">
        <p14:creationId xmlns:p14="http://schemas.microsoft.com/office/powerpoint/2010/main" val="3075303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61950" y="4646992"/>
            <a:ext cx="5818716" cy="503161"/>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Faculty Name</a:t>
            </a:r>
          </a:p>
        </p:txBody>
      </p:sp>
      <p:sp>
        <p:nvSpPr>
          <p:cNvPr id="7" name="Title Placeholder 1"/>
          <p:cNvSpPr>
            <a:spLocks noGrp="1"/>
          </p:cNvSpPr>
          <p:nvPr>
            <p:ph type="title"/>
          </p:nvPr>
        </p:nvSpPr>
        <p:spPr>
          <a:xfrm>
            <a:off x="361951" y="169656"/>
            <a:ext cx="10972800" cy="4089077"/>
          </a:xfrm>
          <a:prstGeom prst="rect">
            <a:avLst/>
          </a:prstGeom>
        </p:spPr>
        <p:txBody>
          <a:bodyPr vert="horz" lIns="91440" tIns="45720" rIns="91440" bIns="45720" rtlCol="0" anchor="ctr">
            <a:normAutofit/>
          </a:bodyPr>
          <a:lstStyle>
            <a:lvl1pPr>
              <a:defRPr>
                <a:latin typeface="Bree Serif" panose="02000503040000020004" pitchFamily="2" charset="77"/>
              </a:defRPr>
            </a:lvl1pPr>
          </a:lstStyle>
          <a:p>
            <a:r>
              <a:rPr lang="en-US" dirty="0"/>
              <a:t>Click to edit Master title style</a:t>
            </a:r>
          </a:p>
        </p:txBody>
      </p:sp>
    </p:spTree>
    <p:extLst>
      <p:ext uri="{BB962C8B-B14F-4D97-AF65-F5344CB8AC3E}">
        <p14:creationId xmlns:p14="http://schemas.microsoft.com/office/powerpoint/2010/main" val="17283514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6/6/2024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68124942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12192000" cy="6753412"/>
          </a:xfrm>
          <a:prstGeom prst="rect">
            <a:avLst/>
          </a:prstGeom>
          <a:solidFill>
            <a:srgbClr val="4E2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209043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67414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lvl1pPr>
              <a:defRPr sz="5333"/>
            </a:lvl1pPr>
          </a:lstStyle>
          <a:p>
            <a:r>
              <a:rPr lang="en-US" dirty="0"/>
              <a:t>Click to edit Master title style</a:t>
            </a:r>
          </a:p>
        </p:txBody>
      </p:sp>
    </p:spTree>
    <p:extLst>
      <p:ext uri="{BB962C8B-B14F-4D97-AF65-F5344CB8AC3E}">
        <p14:creationId xmlns:p14="http://schemas.microsoft.com/office/powerpoint/2010/main" val="20919768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67414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lvl1pPr>
              <a:defRPr sz="5333"/>
            </a:lvl1pPr>
          </a:lstStyle>
          <a:p>
            <a:r>
              <a:rPr lang="en-US" dirty="0"/>
              <a:t>Click to edit Master title style</a:t>
            </a:r>
          </a:p>
        </p:txBody>
      </p:sp>
    </p:spTree>
    <p:extLst>
      <p:ext uri="{BB962C8B-B14F-4D97-AF65-F5344CB8AC3E}">
        <p14:creationId xmlns:p14="http://schemas.microsoft.com/office/powerpoint/2010/main" val="209197687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3028-0443-4388-981B-F6C4EAFD31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B535A-47C4-4A95-882D-B68AEF74EF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87A90-F14E-453A-9AB0-4A029C623B8A}"/>
              </a:ext>
            </a:extLst>
          </p:cNvPr>
          <p:cNvSpPr>
            <a:spLocks noGrp="1"/>
          </p:cNvSpPr>
          <p:nvPr>
            <p:ph type="dt" sz="half" idx="10"/>
          </p:nvPr>
        </p:nvSpPr>
        <p:spPr/>
        <p:txBody>
          <a:bodyPr/>
          <a:lstStyle/>
          <a:p>
            <a:fld id="{15981BC0-782D-436A-9B0E-F92AE957E0F0}" type="datetimeFigureOut">
              <a:rPr lang="en-US" smtClean="0"/>
              <a:t>6/6/2024</a:t>
            </a:fld>
            <a:endParaRPr lang="en-US" dirty="0"/>
          </a:p>
        </p:txBody>
      </p:sp>
      <p:sp>
        <p:nvSpPr>
          <p:cNvPr id="5" name="Footer Placeholder 4">
            <a:extLst>
              <a:ext uri="{FF2B5EF4-FFF2-40B4-BE49-F238E27FC236}">
                <a16:creationId xmlns:a16="http://schemas.microsoft.com/office/drawing/2014/main" id="{C9ACAE7F-56E5-4377-B577-C422FB9EC0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0E396B-748B-4A97-A6CC-379AC953E139}"/>
              </a:ext>
            </a:extLst>
          </p:cNvPr>
          <p:cNvSpPr>
            <a:spLocks noGrp="1"/>
          </p:cNvSpPr>
          <p:nvPr>
            <p:ph type="sldNum" sz="quarter" idx="12"/>
          </p:nvPr>
        </p:nvSpPr>
        <p:spPr/>
        <p:txBody>
          <a:bodyPr/>
          <a:lstStyle/>
          <a:p>
            <a:fld id="{3E5654AB-4659-4EE8-BE7B-396EAAC30D9B}" type="slidenum">
              <a:rPr lang="en-US" smtClean="0"/>
              <a:t>‹#›</a:t>
            </a:fld>
            <a:endParaRPr lang="en-US" dirty="0"/>
          </a:p>
        </p:txBody>
      </p:sp>
    </p:spTree>
    <p:extLst>
      <p:ext uri="{BB962C8B-B14F-4D97-AF65-F5344CB8AC3E}">
        <p14:creationId xmlns:p14="http://schemas.microsoft.com/office/powerpoint/2010/main" val="32199829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2DB69-AE55-9BBE-B66F-DA498F115A1C}"/>
              </a:ext>
            </a:extLst>
          </p:cNvPr>
          <p:cNvSpPr/>
          <p:nvPr userDrawn="1"/>
        </p:nvSpPr>
        <p:spPr>
          <a:xfrm>
            <a:off x="0" y="5079255"/>
            <a:ext cx="12192000" cy="1275063"/>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Logo&#10;&#10;Description automatically generated">
            <a:extLst>
              <a:ext uri="{FF2B5EF4-FFF2-40B4-BE49-F238E27FC236}">
                <a16:creationId xmlns:a16="http://schemas.microsoft.com/office/drawing/2014/main" id="{6FFDCF6F-C700-9F07-75DF-F3B03B3BAE87}"/>
              </a:ext>
            </a:extLst>
          </p:cNvPr>
          <p:cNvPicPr>
            <a:picLocks noChangeAspect="1"/>
          </p:cNvPicPr>
          <p:nvPr userDrawn="1"/>
        </p:nvPicPr>
        <p:blipFill>
          <a:blip r:embed="rId2"/>
          <a:stretch>
            <a:fillRect/>
          </a:stretch>
        </p:blipFill>
        <p:spPr>
          <a:xfrm>
            <a:off x="4478624" y="5247628"/>
            <a:ext cx="3234752" cy="1000485"/>
          </a:xfrm>
          <a:prstGeom prst="rect">
            <a:avLst/>
          </a:prstGeom>
        </p:spPr>
      </p:pic>
    </p:spTree>
    <p:extLst>
      <p:ext uri="{BB962C8B-B14F-4D97-AF65-F5344CB8AC3E}">
        <p14:creationId xmlns:p14="http://schemas.microsoft.com/office/powerpoint/2010/main" val="385524249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12192000" cy="6753412"/>
          </a:xfrm>
          <a:prstGeom prst="rect">
            <a:avLst/>
          </a:prstGeom>
          <a:solidFill>
            <a:srgbClr val="4E2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2090438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EB664-D369-45CC-9A62-862CBD5C2FF1}"/>
              </a:ext>
            </a:extLst>
          </p:cNvPr>
          <p:cNvSpPr>
            <a:spLocks noGrp="1"/>
          </p:cNvSpPr>
          <p:nvPr>
            <p:ph type="dt" sz="half" idx="10"/>
          </p:nvPr>
        </p:nvSpPr>
        <p:spPr/>
        <p:txBody>
          <a:bodyPr/>
          <a:lstStyle/>
          <a:p>
            <a:fld id="{15981BC0-782D-436A-9B0E-F92AE957E0F0}" type="datetimeFigureOut">
              <a:rPr lang="en-US" smtClean="0"/>
              <a:t>6/6/2024</a:t>
            </a:fld>
            <a:endParaRPr lang="en-US" dirty="0"/>
          </a:p>
        </p:txBody>
      </p:sp>
      <p:sp>
        <p:nvSpPr>
          <p:cNvPr id="3" name="Footer Placeholder 2">
            <a:extLst>
              <a:ext uri="{FF2B5EF4-FFF2-40B4-BE49-F238E27FC236}">
                <a16:creationId xmlns:a16="http://schemas.microsoft.com/office/drawing/2014/main" id="{CDC92F1C-8C49-42AA-8500-6368EE02D8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B331B0A-73A6-4EEE-99B0-BE7204CC7672}"/>
              </a:ext>
            </a:extLst>
          </p:cNvPr>
          <p:cNvSpPr>
            <a:spLocks noGrp="1"/>
          </p:cNvSpPr>
          <p:nvPr>
            <p:ph type="sldNum" sz="quarter" idx="12"/>
          </p:nvPr>
        </p:nvSpPr>
        <p:spPr/>
        <p:txBody>
          <a:bodyPr/>
          <a:lstStyle/>
          <a:p>
            <a:fld id="{3E5654AB-4659-4EE8-BE7B-396EAAC30D9B}" type="slidenum">
              <a:rPr lang="en-US" smtClean="0"/>
              <a:t>‹#›</a:t>
            </a:fld>
            <a:endParaRPr lang="en-US" dirty="0"/>
          </a:p>
        </p:txBody>
      </p:sp>
    </p:spTree>
    <p:extLst>
      <p:ext uri="{BB962C8B-B14F-4D97-AF65-F5344CB8AC3E}">
        <p14:creationId xmlns:p14="http://schemas.microsoft.com/office/powerpoint/2010/main" val="1992631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6096000" cy="68579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583987" y="1035922"/>
            <a:ext cx="4897291" cy="4791137"/>
          </a:xfrm>
        </p:spPr>
        <p:txBody>
          <a:bodyPr>
            <a:normAutofit/>
          </a:bodyPr>
          <a:lstStyle>
            <a:lvl1pPr>
              <a:defRPr sz="5333">
                <a:solidFill>
                  <a:srgbClr val="4E2A70"/>
                </a:solidFill>
              </a:defRPr>
            </a:lvl1pPr>
          </a:lstStyle>
          <a:p>
            <a:r>
              <a:rPr lang="en-US" dirty="0"/>
              <a:t>Click to edit Master title style</a:t>
            </a:r>
          </a:p>
        </p:txBody>
      </p:sp>
      <p:sp>
        <p:nvSpPr>
          <p:cNvPr id="9" name="Subtitle 2"/>
          <p:cNvSpPr>
            <a:spLocks noGrp="1"/>
          </p:cNvSpPr>
          <p:nvPr>
            <p:ph type="subTitle" idx="1"/>
          </p:nvPr>
        </p:nvSpPr>
        <p:spPr>
          <a:xfrm>
            <a:off x="6679987" y="1035923"/>
            <a:ext cx="4928027" cy="4791136"/>
          </a:xfrm>
        </p:spPr>
        <p:txBody>
          <a:bodyPr anchor="ctr" anchorCtr="0">
            <a:normAutofit/>
          </a:bodyPr>
          <a:lstStyle>
            <a:lvl1pPr marL="0" indent="0" algn="l">
              <a:buNone/>
              <a:defRPr sz="2667">
                <a:solidFill>
                  <a:schemeClr val="accent6">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3" name="Straight Connector 2">
            <a:extLst>
              <a:ext uri="{FF2B5EF4-FFF2-40B4-BE49-F238E27FC236}">
                <a16:creationId xmlns:a16="http://schemas.microsoft.com/office/drawing/2014/main" id="{818C8801-271B-1414-9EEB-5DB85F45B826}"/>
              </a:ext>
            </a:extLst>
          </p:cNvPr>
          <p:cNvCxnSpPr>
            <a:cxnSpLocks/>
          </p:cNvCxnSpPr>
          <p:nvPr userDrawn="1"/>
        </p:nvCxnSpPr>
        <p:spPr>
          <a:xfrm>
            <a:off x="6096000" y="1"/>
            <a:ext cx="0" cy="6857999"/>
          </a:xfrm>
          <a:prstGeom prst="line">
            <a:avLst/>
          </a:prstGeom>
          <a:ln>
            <a:solidFill>
              <a:srgbClr val="F8991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06687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2192000" cy="68579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C0D0B97E-8FF5-A802-B113-D2E1F4EB72B8}"/>
              </a:ext>
            </a:extLst>
          </p:cNvPr>
          <p:cNvSpPr>
            <a:spLocks noGrp="1"/>
          </p:cNvSpPr>
          <p:nvPr>
            <p:ph type="ctrTitle"/>
          </p:nvPr>
        </p:nvSpPr>
        <p:spPr>
          <a:xfrm>
            <a:off x="351367" y="2290981"/>
            <a:ext cx="11492005" cy="602252"/>
          </a:xfrm>
          <a:prstGeom prst="rect">
            <a:avLst/>
          </a:prstGeom>
        </p:spPr>
        <p:txBody>
          <a:bodyPr/>
          <a:lstStyle>
            <a:lvl1pPr>
              <a:defRPr>
                <a:solidFill>
                  <a:schemeClr val="bg1"/>
                </a:solidFill>
              </a:defRPr>
            </a:lvl1pPr>
          </a:lstStyle>
          <a:p>
            <a:r>
              <a:rPr lang="en-US" dirty="0"/>
              <a:t>Click to edit Master title style</a:t>
            </a:r>
          </a:p>
        </p:txBody>
      </p:sp>
      <p:sp>
        <p:nvSpPr>
          <p:cNvPr id="6" name="Subtitle 2">
            <a:extLst>
              <a:ext uri="{FF2B5EF4-FFF2-40B4-BE49-F238E27FC236}">
                <a16:creationId xmlns:a16="http://schemas.microsoft.com/office/drawing/2014/main" id="{7D083CD1-5FC7-2D0C-B6E2-B31ACEFB83FF}"/>
              </a:ext>
            </a:extLst>
          </p:cNvPr>
          <p:cNvSpPr>
            <a:spLocks noGrp="1"/>
          </p:cNvSpPr>
          <p:nvPr>
            <p:ph type="subTitle" idx="1"/>
          </p:nvPr>
        </p:nvSpPr>
        <p:spPr>
          <a:xfrm>
            <a:off x="351367" y="3168158"/>
            <a:ext cx="11492005" cy="1887945"/>
          </a:xfrm>
          <a:prstGeom prst="rect">
            <a:avLst/>
          </a:prstGeom>
        </p:spPr>
        <p:txBody>
          <a:bodyPr/>
          <a:lstStyle>
            <a:lvl1pPr marL="0" indent="0" algn="ctr">
              <a:lnSpc>
                <a:spcPct val="100000"/>
              </a:lnSpc>
              <a:spcBef>
                <a:spcPts val="400"/>
              </a:spcBef>
              <a:buNone/>
              <a:defRPr sz="5067" b="1">
                <a:solidFill>
                  <a:schemeClr val="bg1"/>
                </a:solidFill>
                <a:latin typeface="Bree Serif" panose="02000503040000020004"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a:t>
            </a:r>
          </a:p>
          <a:p>
            <a:r>
              <a:rPr lang="en-US" dirty="0"/>
              <a:t>subtitle style</a:t>
            </a:r>
          </a:p>
        </p:txBody>
      </p:sp>
      <p:cxnSp>
        <p:nvCxnSpPr>
          <p:cNvPr id="7" name="Straight Connector 6">
            <a:extLst>
              <a:ext uri="{FF2B5EF4-FFF2-40B4-BE49-F238E27FC236}">
                <a16:creationId xmlns:a16="http://schemas.microsoft.com/office/drawing/2014/main" id="{FBA60E50-AAE0-97A2-0A82-DAACDEC389BB}"/>
              </a:ext>
            </a:extLst>
          </p:cNvPr>
          <p:cNvCxnSpPr/>
          <p:nvPr userDrawn="1"/>
        </p:nvCxnSpPr>
        <p:spPr>
          <a:xfrm>
            <a:off x="0" y="3050277"/>
            <a:ext cx="12192000" cy="0"/>
          </a:xfrm>
          <a:prstGeom prst="line">
            <a:avLst/>
          </a:prstGeom>
          <a:ln>
            <a:solidFill>
              <a:srgbClr val="F8991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46699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1"/>
            <a:ext cx="12192000" cy="6753412"/>
          </a:xfrm>
          <a:prstGeom prst="rect">
            <a:avLst/>
          </a:prstGeom>
          <a:solidFill>
            <a:srgbClr val="4E2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496150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667"/>
            </a:lvl1pPr>
            <a:lvl2pPr>
              <a:defRPr sz="2667"/>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684000" y="6356351"/>
            <a:ext cx="508000" cy="501647"/>
          </a:xfrm>
          <a:prstGeom prst="rect">
            <a:avLst/>
          </a:prstGeom>
        </p:spPr>
        <p:txBody>
          <a:bodyPr/>
          <a:lstStyle/>
          <a:p>
            <a:fld id="{263E268E-DA18-874E-8CBA-6F80F366F288}" type="slidenum">
              <a:rPr lang="en-US" smtClean="0"/>
              <a:t>‹#›</a:t>
            </a:fld>
            <a:endParaRPr lang="en-US" dirty="0"/>
          </a:p>
        </p:txBody>
      </p:sp>
      <p:sp>
        <p:nvSpPr>
          <p:cNvPr id="7" name="Footer Placeholder 4"/>
          <p:cNvSpPr>
            <a:spLocks noGrp="1"/>
          </p:cNvSpPr>
          <p:nvPr>
            <p:ph type="ftr" sz="quarter" idx="11"/>
          </p:nvPr>
        </p:nvSpPr>
        <p:spPr>
          <a:xfrm>
            <a:off x="351366" y="6356351"/>
            <a:ext cx="5953809" cy="501648"/>
          </a:xfrm>
        </p:spPr>
        <p:txBody>
          <a:bodyPr/>
          <a:lstStyle/>
          <a:p>
            <a:r>
              <a:rPr lang="en-US" dirty="0"/>
              <a:t>Department Name</a:t>
            </a:r>
          </a:p>
        </p:txBody>
      </p:sp>
    </p:spTree>
    <p:extLst>
      <p:ext uri="{BB962C8B-B14F-4D97-AF65-F5344CB8AC3E}">
        <p14:creationId xmlns:p14="http://schemas.microsoft.com/office/powerpoint/2010/main" val="24800373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2572" y="1583268"/>
            <a:ext cx="5420801" cy="44629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422572" y="219137"/>
            <a:ext cx="5420800" cy="1025963"/>
          </a:xfrm>
          <a:prstGeom prst="rect">
            <a:avLst/>
          </a:prstGeom>
        </p:spPr>
        <p:txBody>
          <a:bodyPr vert="horz" lIns="91440" tIns="45720" rIns="91440" bIns="45720" rtlCol="0" anchor="ctr">
            <a:normAutofit/>
          </a:bodyPr>
          <a:lstStyle/>
          <a:p>
            <a:r>
              <a:rPr lang="en-US" dirty="0"/>
              <a:t>Click to edit Master title style</a:t>
            </a:r>
          </a:p>
        </p:txBody>
      </p:sp>
      <p:sp>
        <p:nvSpPr>
          <p:cNvPr id="9" name="Picture Placeholder 8"/>
          <p:cNvSpPr>
            <a:spLocks noGrp="1"/>
          </p:cNvSpPr>
          <p:nvPr>
            <p:ph type="pic" sz="quarter" idx="13"/>
          </p:nvPr>
        </p:nvSpPr>
        <p:spPr>
          <a:xfrm>
            <a:off x="1" y="0"/>
            <a:ext cx="6083300" cy="6858000"/>
          </a:xfrm>
        </p:spPr>
        <p:txBody>
          <a:bodyPr/>
          <a:lstStyle/>
          <a:p>
            <a:endParaRPr lang="en-US" dirty="0"/>
          </a:p>
        </p:txBody>
      </p:sp>
      <p:sp>
        <p:nvSpPr>
          <p:cNvPr id="10" name="Slide Number Placeholder 5"/>
          <p:cNvSpPr>
            <a:spLocks noGrp="1"/>
          </p:cNvSpPr>
          <p:nvPr>
            <p:ph type="sldNum" sz="quarter" idx="4"/>
          </p:nvPr>
        </p:nvSpPr>
        <p:spPr>
          <a:xfrm>
            <a:off x="11684000" y="6356351"/>
            <a:ext cx="508000" cy="501647"/>
          </a:xfrm>
          <a:prstGeom prst="rect">
            <a:avLst/>
          </a:prstGeom>
        </p:spPr>
        <p:txBody>
          <a:bodyPr vert="horz" lIns="91440" tIns="45720" rIns="91440" bIns="45720" rtlCol="0" anchor="ctr"/>
          <a:lstStyle>
            <a:lvl1pPr algn="ctr">
              <a:defRPr sz="1333">
                <a:solidFill>
                  <a:srgbClr val="FFFFFF"/>
                </a:solidFill>
              </a:defRPr>
            </a:lvl1pPr>
          </a:lstStyle>
          <a:p>
            <a:fld id="{263E268E-DA18-874E-8CBA-6F80F366F288}" type="slidenum">
              <a:rPr lang="en-US" smtClean="0"/>
              <a:pPr/>
              <a:t>‹#›</a:t>
            </a:fld>
            <a:endParaRPr lang="en-US" dirty="0"/>
          </a:p>
        </p:txBody>
      </p:sp>
    </p:spTree>
    <p:extLst>
      <p:ext uri="{BB962C8B-B14F-4D97-AF65-F5344CB8AC3E}">
        <p14:creationId xmlns:p14="http://schemas.microsoft.com/office/powerpoint/2010/main" val="342272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2DB69-AE55-9BBE-B66F-DA498F115A1C}"/>
              </a:ext>
            </a:extLst>
          </p:cNvPr>
          <p:cNvSpPr/>
          <p:nvPr userDrawn="1"/>
        </p:nvSpPr>
        <p:spPr>
          <a:xfrm>
            <a:off x="0" y="5079255"/>
            <a:ext cx="12192000" cy="1275063"/>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Logo&#10;&#10;Description automatically generated">
            <a:extLst>
              <a:ext uri="{FF2B5EF4-FFF2-40B4-BE49-F238E27FC236}">
                <a16:creationId xmlns:a16="http://schemas.microsoft.com/office/drawing/2014/main" id="{6FFDCF6F-C700-9F07-75DF-F3B03B3BAE87}"/>
              </a:ext>
            </a:extLst>
          </p:cNvPr>
          <p:cNvPicPr>
            <a:picLocks noChangeAspect="1"/>
          </p:cNvPicPr>
          <p:nvPr userDrawn="1"/>
        </p:nvPicPr>
        <p:blipFill>
          <a:blip r:embed="rId2"/>
          <a:stretch>
            <a:fillRect/>
          </a:stretch>
        </p:blipFill>
        <p:spPr>
          <a:xfrm>
            <a:off x="4478624" y="5247628"/>
            <a:ext cx="3234752" cy="1000485"/>
          </a:xfrm>
          <a:prstGeom prst="rect">
            <a:avLst/>
          </a:prstGeom>
        </p:spPr>
      </p:pic>
    </p:spTree>
    <p:extLst>
      <p:ext uri="{BB962C8B-B14F-4D97-AF65-F5344CB8AC3E}">
        <p14:creationId xmlns:p14="http://schemas.microsoft.com/office/powerpoint/2010/main" val="385524249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2.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12192000" cy="4760687"/>
          </a:xfrm>
          <a:prstGeom prst="rect">
            <a:avLst/>
          </a:prstGeom>
          <a:solidFill>
            <a:srgbClr val="4E2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userDrawn="1"/>
        </p:nvSpPr>
        <p:spPr>
          <a:xfrm>
            <a:off x="0" y="4663925"/>
            <a:ext cx="12192000" cy="5031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361951" y="169656"/>
            <a:ext cx="10972800" cy="4089077"/>
          </a:xfrm>
          <a:prstGeom prst="rect">
            <a:avLst/>
          </a:prstGeom>
        </p:spPr>
        <p:txBody>
          <a:bodyPr vert="horz" lIns="91440" tIns="45720" rIns="91440" bIns="45720" rtlCol="0" anchor="ctr">
            <a:normAutofit/>
          </a:bodyPr>
          <a:lstStyle/>
          <a:p>
            <a:r>
              <a:rPr lang="en-US" dirty="0"/>
              <a:t>Click to edit Master title style</a:t>
            </a:r>
          </a:p>
        </p:txBody>
      </p:sp>
      <p:sp>
        <p:nvSpPr>
          <p:cNvPr id="5" name="Footer Placeholder 4"/>
          <p:cNvSpPr>
            <a:spLocks noGrp="1"/>
          </p:cNvSpPr>
          <p:nvPr>
            <p:ph type="ftr" sz="quarter" idx="3"/>
          </p:nvPr>
        </p:nvSpPr>
        <p:spPr>
          <a:xfrm>
            <a:off x="361950" y="4646992"/>
            <a:ext cx="5818716" cy="503161"/>
          </a:xfrm>
          <a:prstGeom prst="rect">
            <a:avLst/>
          </a:prstGeom>
        </p:spPr>
        <p:txBody>
          <a:bodyPr vert="horz" lIns="91440" tIns="45720" rIns="91440" bIns="45720" rtlCol="0" anchor="ctr"/>
          <a:lstStyle>
            <a:lvl1pPr algn="l">
              <a:defRPr sz="1333">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Faculty Name</a:t>
            </a:r>
          </a:p>
        </p:txBody>
      </p:sp>
      <p:pic>
        <p:nvPicPr>
          <p:cNvPr id="12" name="Picture 11" descr="Logo&#10;&#10;Description automatically generated">
            <a:extLst>
              <a:ext uri="{FF2B5EF4-FFF2-40B4-BE49-F238E27FC236}">
                <a16:creationId xmlns:a16="http://schemas.microsoft.com/office/drawing/2014/main" id="{D78DF5C6-01A3-B4AA-7D03-CE667E9FD2BB}"/>
              </a:ext>
            </a:extLst>
          </p:cNvPr>
          <p:cNvPicPr>
            <a:picLocks noChangeAspect="1"/>
          </p:cNvPicPr>
          <p:nvPr userDrawn="1"/>
        </p:nvPicPr>
        <p:blipFill>
          <a:blip r:embed="rId3"/>
          <a:stretch>
            <a:fillRect/>
          </a:stretch>
        </p:blipFill>
        <p:spPr>
          <a:xfrm>
            <a:off x="9163636" y="5612671"/>
            <a:ext cx="2567323" cy="794053"/>
          </a:xfrm>
          <a:prstGeom prst="rect">
            <a:avLst/>
          </a:prstGeom>
        </p:spPr>
      </p:pic>
      <p:pic>
        <p:nvPicPr>
          <p:cNvPr id="7" name="Picture 6">
            <a:extLst>
              <a:ext uri="{FF2B5EF4-FFF2-40B4-BE49-F238E27FC236}">
                <a16:creationId xmlns:a16="http://schemas.microsoft.com/office/drawing/2014/main" id="{0A985D5B-F514-3AA9-1D69-C27B2503172C}"/>
              </a:ext>
            </a:extLst>
          </p:cNvPr>
          <p:cNvPicPr>
            <a:picLocks noChangeAspect="1"/>
          </p:cNvPicPr>
          <p:nvPr userDrawn="1"/>
        </p:nvPicPr>
        <p:blipFill>
          <a:blip r:embed="rId4"/>
          <a:stretch>
            <a:fillRect/>
          </a:stretch>
        </p:blipFill>
        <p:spPr>
          <a:xfrm>
            <a:off x="546367" y="5580725"/>
            <a:ext cx="3204759" cy="942576"/>
          </a:xfrm>
          <a:prstGeom prst="rect">
            <a:avLst/>
          </a:prstGeom>
        </p:spPr>
      </p:pic>
      <p:cxnSp>
        <p:nvCxnSpPr>
          <p:cNvPr id="13" name="Straight Connector 12">
            <a:extLst>
              <a:ext uri="{FF2B5EF4-FFF2-40B4-BE49-F238E27FC236}">
                <a16:creationId xmlns:a16="http://schemas.microsoft.com/office/drawing/2014/main" id="{F9A6C29C-4AB7-4B06-616A-CCBC57D6B337}"/>
              </a:ext>
            </a:extLst>
          </p:cNvPr>
          <p:cNvCxnSpPr/>
          <p:nvPr userDrawn="1"/>
        </p:nvCxnSpPr>
        <p:spPr>
          <a:xfrm>
            <a:off x="0" y="4663924"/>
            <a:ext cx="12192000" cy="0"/>
          </a:xfrm>
          <a:prstGeom prst="line">
            <a:avLst/>
          </a:prstGeom>
          <a:ln>
            <a:solidFill>
              <a:srgbClr val="F8991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Lst>
  <p:transition spd="slow">
    <p:push dir="u"/>
  </p:transition>
  <p:hf hdr="0" dt="0"/>
  <p:txStyles>
    <p:titleStyle>
      <a:lvl1pPr algn="l" defTabSz="457200" rtl="0" eaLnBrk="1" latinLnBrk="0" hangingPunct="1">
        <a:spcBef>
          <a:spcPct val="0"/>
        </a:spcBef>
        <a:buNone/>
        <a:defRPr sz="4000" b="1" kern="1200">
          <a:solidFill>
            <a:schemeClr val="bg1"/>
          </a:solidFill>
          <a:latin typeface="Bree Serif" panose="02000503040000020004" pitchFamily="2" charset="77"/>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p>
            <a:r>
              <a:rPr lang="en-US" dirty="0"/>
              <a:t>Click to edit Master title style</a:t>
            </a:r>
          </a:p>
        </p:txBody>
      </p:sp>
      <p:sp>
        <p:nvSpPr>
          <p:cNvPr id="2" name="Rectangle 1">
            <a:extLst>
              <a:ext uri="{FF2B5EF4-FFF2-40B4-BE49-F238E27FC236}">
                <a16:creationId xmlns:a16="http://schemas.microsoft.com/office/drawing/2014/main" id="{2031D898-8C9A-B6E5-B9B0-26A1124E8534}"/>
              </a:ext>
            </a:extLst>
          </p:cNvPr>
          <p:cNvSpPr/>
          <p:nvPr userDrawn="1"/>
        </p:nvSpPr>
        <p:spPr>
          <a:xfrm>
            <a:off x="0" y="6741459"/>
            <a:ext cx="12192000" cy="116541"/>
          </a:xfrm>
          <a:prstGeom prst="rect">
            <a:avLst/>
          </a:prstGeom>
          <a:solidFill>
            <a:srgbClr val="F899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0172573"/>
      </p:ext>
    </p:extLst>
  </p:cSld>
  <p:clrMap bg1="lt1" tx1="dk1" bg2="lt2" tx2="dk2" accent1="accent1" accent2="accent2" accent3="accent3" accent4="accent4" accent5="accent5" accent6="accent6" hlink="hlink" folHlink="folHlink"/>
  <p:sldLayoutIdLst>
    <p:sldLayoutId id="2147493493" r:id="rId1"/>
  </p:sldLayoutIdLst>
  <p:transition spd="slow">
    <p:push dir="u"/>
  </p:transition>
  <p:hf hdr="0" ftr="0" dt="0"/>
  <p:txStyles>
    <p:titleStyle>
      <a:lvl1pPr algn="l" defTabSz="457200" rtl="0" eaLnBrk="1" latinLnBrk="0" hangingPunct="1">
        <a:spcBef>
          <a:spcPct val="0"/>
        </a:spcBef>
        <a:buNone/>
        <a:defRPr sz="2800" b="1" i="0" kern="1200">
          <a:solidFill>
            <a:srgbClr val="4E2A70"/>
          </a:solidFill>
          <a:latin typeface="Bree Serif Sb" panose="02000503040000020004" pitchFamily="2" charset="77"/>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06E389-1AB3-4F69-9442-E6953B12DC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D4AB48-3358-44E5-8FBA-F120901FA96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587BA-E0FB-41C8-9FAB-EB13FBD67E1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981BC0-782D-436A-9B0E-F92AE957E0F0}" type="datetimeFigureOut">
              <a:rPr lang="en-US" smtClean="0"/>
              <a:t>6/6/2024</a:t>
            </a:fld>
            <a:endParaRPr lang="en-US" dirty="0"/>
          </a:p>
        </p:txBody>
      </p:sp>
      <p:sp>
        <p:nvSpPr>
          <p:cNvPr id="5" name="Footer Placeholder 4">
            <a:extLst>
              <a:ext uri="{FF2B5EF4-FFF2-40B4-BE49-F238E27FC236}">
                <a16:creationId xmlns:a16="http://schemas.microsoft.com/office/drawing/2014/main" id="{E9F79891-CBC1-49A7-9407-83F09675EF0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C9B7A1-9854-4CB6-96F5-003009C8E40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654AB-4659-4EE8-BE7B-396EAAC30D9B}" type="slidenum">
              <a:rPr lang="en-US" smtClean="0"/>
              <a:t>‹#›</a:t>
            </a:fld>
            <a:endParaRPr lang="en-US" dirty="0"/>
          </a:p>
        </p:txBody>
      </p:sp>
    </p:spTree>
    <p:extLst>
      <p:ext uri="{BB962C8B-B14F-4D97-AF65-F5344CB8AC3E}">
        <p14:creationId xmlns:p14="http://schemas.microsoft.com/office/powerpoint/2010/main" val="2271498011"/>
      </p:ext>
    </p:extLst>
  </p:cSld>
  <p:clrMap bg1="lt1" tx1="dk1" bg2="lt2" tx2="dk2" accent1="accent1" accent2="accent2" accent3="accent3" accent4="accent4" accent5="accent5" accent6="accent6" hlink="hlink" folHlink="folHlink"/>
  <p:sldLayoutIdLst>
    <p:sldLayoutId id="2147483650"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12192000" cy="6857999"/>
          </a:xfrm>
          <a:prstGeom prst="rect">
            <a:avLst/>
          </a:prstGeom>
          <a:solidFill>
            <a:srgbClr val="4E2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4E2A70"/>
              </a:solidFill>
            </a:endParaRPr>
          </a:p>
        </p:txBody>
      </p:sp>
      <p:pic>
        <p:nvPicPr>
          <p:cNvPr id="4" name="Picture 3">
            <a:extLst>
              <a:ext uri="{FF2B5EF4-FFF2-40B4-BE49-F238E27FC236}">
                <a16:creationId xmlns:a16="http://schemas.microsoft.com/office/drawing/2014/main" id="{FAA89C57-3691-56D3-CF1A-A5F54A76AB34}"/>
              </a:ext>
            </a:extLst>
          </p:cNvPr>
          <p:cNvPicPr>
            <a:picLocks noChangeAspect="1"/>
          </p:cNvPicPr>
          <p:nvPr userDrawn="1"/>
        </p:nvPicPr>
        <p:blipFill>
          <a:blip r:embed="rId3"/>
          <a:stretch>
            <a:fillRect/>
          </a:stretch>
        </p:blipFill>
        <p:spPr>
          <a:xfrm>
            <a:off x="3589169" y="2755119"/>
            <a:ext cx="5013663" cy="1347759"/>
          </a:xfrm>
          <a:prstGeom prst="rect">
            <a:avLst/>
          </a:prstGeom>
        </p:spPr>
      </p:pic>
      <p:sp>
        <p:nvSpPr>
          <p:cNvPr id="5" name="Rectangle 4">
            <a:extLst>
              <a:ext uri="{FF2B5EF4-FFF2-40B4-BE49-F238E27FC236}">
                <a16:creationId xmlns:a16="http://schemas.microsoft.com/office/drawing/2014/main" id="{1AB1A3C3-F1F8-A774-4FEE-0A48CA9209B3}"/>
              </a:ext>
            </a:extLst>
          </p:cNvPr>
          <p:cNvSpPr/>
          <p:nvPr userDrawn="1"/>
        </p:nvSpPr>
        <p:spPr>
          <a:xfrm>
            <a:off x="0" y="6741459"/>
            <a:ext cx="12192000" cy="116541"/>
          </a:xfrm>
          <a:prstGeom prst="rect">
            <a:avLst/>
          </a:prstGeom>
          <a:solidFill>
            <a:srgbClr val="F899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38465263"/>
      </p:ext>
    </p:extLst>
  </p:cSld>
  <p:clrMap bg1="lt1" tx1="dk1" bg2="lt2" tx2="dk2" accent1="accent1" accent2="accent2" accent3="accent3" accent4="accent4" accent5="accent5" accent6="accent6" hlink="hlink" folHlink="folHlink"/>
  <p:sldLayoutIdLst>
    <p:sldLayoutId id="2147493511" r:id="rId1"/>
  </p:sldLayoutIdLst>
  <p:transition spd="slow">
    <p:push dir="u"/>
  </p:transition>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p>
            <a:r>
              <a:rPr lang="en-US" dirty="0"/>
              <a:t>Click to edit Master title style</a:t>
            </a:r>
          </a:p>
        </p:txBody>
      </p:sp>
      <p:sp>
        <p:nvSpPr>
          <p:cNvPr id="2" name="Rectangle 1">
            <a:extLst>
              <a:ext uri="{FF2B5EF4-FFF2-40B4-BE49-F238E27FC236}">
                <a16:creationId xmlns:a16="http://schemas.microsoft.com/office/drawing/2014/main" id="{2031D898-8C9A-B6E5-B9B0-26A1124E8534}"/>
              </a:ext>
            </a:extLst>
          </p:cNvPr>
          <p:cNvSpPr/>
          <p:nvPr userDrawn="1"/>
        </p:nvSpPr>
        <p:spPr>
          <a:xfrm>
            <a:off x="0" y="6741459"/>
            <a:ext cx="12192000" cy="116541"/>
          </a:xfrm>
          <a:prstGeom prst="rect">
            <a:avLst/>
          </a:prstGeom>
          <a:solidFill>
            <a:srgbClr val="F899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0172573"/>
      </p:ext>
    </p:extLst>
  </p:cSld>
  <p:clrMap bg1="lt1" tx1="dk1" bg2="lt2" tx2="dk2" accent1="accent1" accent2="accent2" accent3="accent3" accent4="accent4" accent5="accent5" accent6="accent6" hlink="hlink" folHlink="folHlink"/>
  <p:sldLayoutIdLst>
    <p:sldLayoutId id="2147493468" r:id="rId1"/>
    <p:sldLayoutId id="2147493484" r:id="rId2"/>
  </p:sldLayoutIdLst>
  <p:transition spd="slow">
    <p:push dir="u"/>
  </p:transition>
  <p:hf hdr="0" dt="0"/>
  <p:txStyles>
    <p:titleStyle>
      <a:lvl1pPr algn="l" defTabSz="457200" rtl="0" eaLnBrk="1" latinLnBrk="0" hangingPunct="1">
        <a:spcBef>
          <a:spcPct val="0"/>
        </a:spcBef>
        <a:buNone/>
        <a:defRPr sz="2800" b="1" i="0" kern="1200">
          <a:solidFill>
            <a:srgbClr val="4E2A70"/>
          </a:solidFill>
          <a:latin typeface="Bree Serif Sb" panose="02000503040000020004" pitchFamily="2" charset="77"/>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0859217"/>
      </p:ext>
    </p:extLst>
  </p:cSld>
  <p:clrMap bg1="lt1" tx1="dk1" bg2="lt2" tx2="dk2" accent1="accent1" accent2="accent2" accent3="accent3" accent4="accent4" accent5="accent5" accent6="accent6" hlink="hlink" folHlink="folHlink"/>
  <p:sldLayoutIdLst>
    <p:sldLayoutId id="2147493471" r:id="rId1"/>
  </p:sldLayoutIdLst>
  <p:transition spd="slow">
    <p:push dir="u"/>
  </p:transition>
  <p:hf hdr="0" dt="0"/>
  <p:txStyles>
    <p:titleStyle>
      <a:lvl1pPr algn="l" defTabSz="457200" rtl="0" eaLnBrk="1" latinLnBrk="0" hangingPunct="1">
        <a:spcBef>
          <a:spcPct val="0"/>
        </a:spcBef>
        <a:buNone/>
        <a:defRPr sz="2400" b="1" kern="1200">
          <a:solidFill>
            <a:srgbClr val="4E2A70"/>
          </a:solidFill>
          <a:latin typeface="Bree Serif" panose="02000503040000020004" pitchFamily="2" charset="77"/>
          <a:ea typeface="+mj-ea"/>
          <a:cs typeface="+mj-cs"/>
        </a:defRPr>
      </a:lvl1pPr>
    </p:titleStyle>
    <p:bodyStyle>
      <a:lvl1pPr marL="342900" indent="-342900" algn="l" defTabSz="457200" rtl="0" eaLnBrk="1" latinLnBrk="0" hangingPunct="1">
        <a:spcBef>
          <a:spcPct val="20000"/>
        </a:spcBef>
        <a:buFont typeface="Arial"/>
        <a:buChar char="•"/>
        <a:defRPr sz="2300" b="0" i="0" kern="1200">
          <a:solidFill>
            <a:schemeClr val="bg1">
              <a:lumMod val="65000"/>
            </a:schemeClr>
          </a:solidFill>
          <a:latin typeface="Open Sans Medium" panose="020B0606030504020204" pitchFamily="34" charset="0"/>
          <a:ea typeface="Open Sans Medium" panose="020B0606030504020204" pitchFamily="34" charset="0"/>
          <a:cs typeface="Open Sans Medium" panose="020B0606030504020204" pitchFamily="34" charset="0"/>
        </a:defRPr>
      </a:lvl1pPr>
      <a:lvl2pPr marL="742950" indent="-285750" algn="l" defTabSz="457200" rtl="0" eaLnBrk="1" latinLnBrk="0" hangingPunct="1">
        <a:spcBef>
          <a:spcPct val="20000"/>
        </a:spcBef>
        <a:buFont typeface="Arial"/>
        <a:buChar char="–"/>
        <a:defRPr sz="2200" b="0" i="0" kern="1200">
          <a:solidFill>
            <a:schemeClr val="bg1">
              <a:lumMod val="65000"/>
            </a:schemeClr>
          </a:solidFill>
          <a:latin typeface="Open Sans Medium" panose="020B0606030504020204" pitchFamily="34" charset="0"/>
          <a:ea typeface="Open Sans Medium" panose="020B0606030504020204" pitchFamily="34" charset="0"/>
          <a:cs typeface="Open Sans Medium" panose="020B0606030504020204" pitchFamily="34" charset="0"/>
        </a:defRPr>
      </a:lvl2pPr>
      <a:lvl3pPr marL="1143000" indent="-228600" algn="l" defTabSz="457200" rtl="0" eaLnBrk="1" latinLnBrk="0" hangingPunct="1">
        <a:spcBef>
          <a:spcPct val="20000"/>
        </a:spcBef>
        <a:buFont typeface="Arial"/>
        <a:buChar char="•"/>
        <a:defRPr sz="2000" b="0" i="0" kern="1200">
          <a:solidFill>
            <a:schemeClr val="bg1">
              <a:lumMod val="65000"/>
            </a:schemeClr>
          </a:solidFill>
          <a:latin typeface="Open Sans Medium" panose="020B0606030504020204" pitchFamily="34" charset="0"/>
          <a:ea typeface="Open Sans Medium" panose="020B0606030504020204" pitchFamily="34" charset="0"/>
          <a:cs typeface="Open Sans Medium" panose="020B0606030504020204" pitchFamily="34" charset="0"/>
        </a:defRPr>
      </a:lvl3pPr>
      <a:lvl4pPr marL="1600200" indent="-228600" algn="l" defTabSz="457200" rtl="0" eaLnBrk="1" latinLnBrk="0" hangingPunct="1">
        <a:spcBef>
          <a:spcPct val="20000"/>
        </a:spcBef>
        <a:buFont typeface="Arial"/>
        <a:buChar char="–"/>
        <a:defRPr sz="1800" b="0" i="0" kern="1200">
          <a:solidFill>
            <a:schemeClr val="bg1">
              <a:lumMod val="65000"/>
            </a:schemeClr>
          </a:solidFill>
          <a:latin typeface="Open Sans Medium" panose="020B0606030504020204" pitchFamily="34" charset="0"/>
          <a:ea typeface="Open Sans Medium" panose="020B0606030504020204" pitchFamily="34" charset="0"/>
          <a:cs typeface="Open Sans Medium" panose="020B0606030504020204" pitchFamily="34" charset="0"/>
        </a:defRPr>
      </a:lvl4pPr>
      <a:lvl5pPr marL="2057400" indent="-228600" algn="l" defTabSz="457200" rtl="0" eaLnBrk="1" latinLnBrk="0" hangingPunct="1">
        <a:spcBef>
          <a:spcPct val="20000"/>
        </a:spcBef>
        <a:buFont typeface="Arial"/>
        <a:buChar char="»"/>
        <a:defRPr sz="1800" b="0" i="0" kern="1200">
          <a:solidFill>
            <a:schemeClr val="bg1">
              <a:lumMod val="65000"/>
            </a:schemeClr>
          </a:solidFill>
          <a:latin typeface="Open Sans Medium" panose="020B0606030504020204" pitchFamily="34" charset="0"/>
          <a:ea typeface="Open Sans Medium" panose="020B0606030504020204" pitchFamily="34" charset="0"/>
          <a:cs typeface="Open Sans Medium"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51367" y="1739404"/>
            <a:ext cx="11501967" cy="1143000"/>
          </a:xfrm>
          <a:prstGeom prst="rect">
            <a:avLst/>
          </a:prstGeom>
        </p:spPr>
        <p:txBody>
          <a:bodyPr vert="horz" lIns="91440" tIns="45720" rIns="91440" bIns="45720" rtlCol="0" anchor="b" anchorCtr="0">
            <a:normAutofit/>
          </a:bodyPr>
          <a:lstStyle/>
          <a:p>
            <a:r>
              <a:rPr lang="en-US" dirty="0"/>
              <a:t>Click to edit Master title style</a:t>
            </a:r>
          </a:p>
        </p:txBody>
      </p:sp>
      <p:cxnSp>
        <p:nvCxnSpPr>
          <p:cNvPr id="2" name="Straight Connector 1">
            <a:extLst>
              <a:ext uri="{FF2B5EF4-FFF2-40B4-BE49-F238E27FC236}">
                <a16:creationId xmlns:a16="http://schemas.microsoft.com/office/drawing/2014/main" id="{F0D73DAB-76B0-BD7E-0FA1-1C58517F0D34}"/>
              </a:ext>
            </a:extLst>
          </p:cNvPr>
          <p:cNvCxnSpPr/>
          <p:nvPr userDrawn="1"/>
        </p:nvCxnSpPr>
        <p:spPr>
          <a:xfrm>
            <a:off x="0" y="3050277"/>
            <a:ext cx="12192000" cy="0"/>
          </a:xfrm>
          <a:prstGeom prst="line">
            <a:avLst/>
          </a:prstGeom>
          <a:ln>
            <a:solidFill>
              <a:srgbClr val="F8991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3934668"/>
      </p:ext>
    </p:extLst>
  </p:cSld>
  <p:clrMap bg1="lt1" tx1="dk1" bg2="lt2" tx2="dk2" accent1="accent1" accent2="accent2" accent3="accent3" accent4="accent4" accent5="accent5" accent6="accent6" hlink="hlink" folHlink="folHlink"/>
  <p:sldLayoutIdLst>
    <p:sldLayoutId id="2147493466" r:id="rId1"/>
    <p:sldLayoutId id="2147493485" r:id="rId2"/>
  </p:sldLayoutIdLst>
  <p:transition spd="slow">
    <p:push dir="u"/>
  </p:transition>
  <p:hf hdr="0" dt="0"/>
  <p:txStyles>
    <p:titleStyle>
      <a:lvl1pPr algn="ctr" defTabSz="457200" rtl="0" eaLnBrk="1" latinLnBrk="0" hangingPunct="1">
        <a:spcBef>
          <a:spcPct val="0"/>
        </a:spcBef>
        <a:buNone/>
        <a:defRPr sz="2400" b="0" i="1" kern="1200">
          <a:solidFill>
            <a:srgbClr val="4E2A70"/>
          </a:solidFill>
          <a:latin typeface="Open Sans Medium" panose="020B0606030504020204" pitchFamily="34" charset="0"/>
          <a:ea typeface="Open Sans Medium" panose="020B0606030504020204" pitchFamily="34" charset="0"/>
          <a:cs typeface="Open Sans Medium" panose="020B0606030504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6351"/>
            <a:ext cx="12192000" cy="5016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351367" y="219137"/>
            <a:ext cx="11492005" cy="10259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1369" y="1600201"/>
            <a:ext cx="11492004" cy="43762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51366" y="6356351"/>
            <a:ext cx="5953809" cy="501648"/>
          </a:xfrm>
          <a:prstGeom prst="rect">
            <a:avLst/>
          </a:prstGeom>
        </p:spPr>
        <p:txBody>
          <a:bodyPr vert="horz" lIns="91440" tIns="45720" rIns="91440" bIns="45720" rtlCol="0" anchor="ctr"/>
          <a:lstStyle>
            <a:lvl1pPr algn="l">
              <a:defRPr sz="1333">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Department Name</a:t>
            </a:r>
          </a:p>
        </p:txBody>
      </p:sp>
      <p:cxnSp>
        <p:nvCxnSpPr>
          <p:cNvPr id="11" name="Straight Connector 10"/>
          <p:cNvCxnSpPr/>
          <p:nvPr userDrawn="1"/>
        </p:nvCxnSpPr>
        <p:spPr>
          <a:xfrm>
            <a:off x="490064" y="1354667"/>
            <a:ext cx="11193936"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25E1EA6-BEBC-8414-1AF9-5DBF9B69D279}"/>
              </a:ext>
            </a:extLst>
          </p:cNvPr>
          <p:cNvCxnSpPr/>
          <p:nvPr userDrawn="1"/>
        </p:nvCxnSpPr>
        <p:spPr>
          <a:xfrm>
            <a:off x="0" y="6356351"/>
            <a:ext cx="12192000" cy="0"/>
          </a:xfrm>
          <a:prstGeom prst="line">
            <a:avLst/>
          </a:prstGeom>
          <a:ln>
            <a:solidFill>
              <a:srgbClr val="F8991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3702183"/>
      </p:ext>
    </p:extLst>
  </p:cSld>
  <p:clrMap bg1="lt1" tx1="dk1" bg2="lt2" tx2="dk2" accent1="accent1" accent2="accent2" accent3="accent3" accent4="accent4" accent5="accent5" accent6="accent6" hlink="hlink" folHlink="folHlink"/>
  <p:sldLayoutIdLst>
    <p:sldLayoutId id="2147493475" r:id="rId1"/>
  </p:sldLayoutIdLst>
  <p:transition spd="slow">
    <p:push dir="u"/>
  </p:transition>
  <p:hf hdr="0" dt="0"/>
  <p:txStyles>
    <p:titleStyle>
      <a:lvl1pPr algn="l" defTabSz="457200" rtl="0" eaLnBrk="1" latinLnBrk="0" hangingPunct="1">
        <a:lnSpc>
          <a:spcPct val="100000"/>
        </a:lnSpc>
        <a:spcBef>
          <a:spcPct val="0"/>
        </a:spcBef>
        <a:spcAft>
          <a:spcPts val="0"/>
        </a:spcAft>
        <a:buNone/>
        <a:defRPr sz="2400" b="1" kern="1200">
          <a:solidFill>
            <a:srgbClr val="4E2A70"/>
          </a:solidFill>
          <a:latin typeface="Bree Serif" panose="02000503040000020004" pitchFamily="2" charset="77"/>
          <a:ea typeface="+mj-ea"/>
          <a:cs typeface="+mj-cs"/>
        </a:defRPr>
      </a:lvl1pPr>
    </p:titleStyle>
    <p:bodyStyle>
      <a:lvl1pPr marL="342900" indent="-342900" algn="l" defTabSz="457200" rtl="0" eaLnBrk="1" latinLnBrk="0" hangingPunct="1">
        <a:spcBef>
          <a:spcPct val="20000"/>
        </a:spcBef>
        <a:buFont typeface="Arial"/>
        <a:buChar char="•"/>
        <a:defRPr sz="20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1pPr>
      <a:lvl2pPr marL="742950" indent="-285750" algn="l" defTabSz="457200" rtl="0" eaLnBrk="1" latinLnBrk="0" hangingPunct="1">
        <a:spcBef>
          <a:spcPct val="20000"/>
        </a:spcBef>
        <a:buFont typeface="Arial"/>
        <a:buChar char="–"/>
        <a:defRPr sz="20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2pPr>
      <a:lvl3pPr marL="1143000" indent="-228600" algn="l" defTabSz="457200" rtl="0" eaLnBrk="1" latinLnBrk="0" hangingPunct="1">
        <a:spcBef>
          <a:spcPct val="20000"/>
        </a:spcBef>
        <a:buFont typeface="Arial"/>
        <a:buChar char="•"/>
        <a:defRPr sz="20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3pPr>
      <a:lvl4pPr marL="1600200" indent="-228600" algn="l" defTabSz="457200" rtl="0" eaLnBrk="1" latinLnBrk="0" hangingPunct="1">
        <a:spcBef>
          <a:spcPct val="20000"/>
        </a:spcBef>
        <a:buFont typeface="Arial"/>
        <a:buChar char="–"/>
        <a:defRPr sz="18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4pPr>
      <a:lvl5pPr marL="2057400" indent="-228600" algn="l" defTabSz="457200" rtl="0" eaLnBrk="1" latinLnBrk="0" hangingPunct="1">
        <a:spcBef>
          <a:spcPct val="20000"/>
        </a:spcBef>
        <a:buFont typeface="Arial"/>
        <a:buChar char="»"/>
        <a:defRPr sz="18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22571" y="1583267"/>
            <a:ext cx="5159828" cy="46633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6083299" y="6356351"/>
            <a:ext cx="6108700" cy="501648"/>
          </a:xfrm>
          <a:prstGeom prst="rect">
            <a:avLst/>
          </a:prstGeom>
          <a:solidFill>
            <a:srgbClr val="4E2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11" name="Straight Connector 10"/>
          <p:cNvCxnSpPr/>
          <p:nvPr userDrawn="1"/>
        </p:nvCxnSpPr>
        <p:spPr>
          <a:xfrm>
            <a:off x="6604000" y="1354667"/>
            <a:ext cx="50800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6422572" y="219137"/>
            <a:ext cx="5420800" cy="1025963"/>
          </a:xfrm>
          <a:prstGeom prst="rect">
            <a:avLst/>
          </a:prstGeom>
        </p:spPr>
        <p:txBody>
          <a:bodyPr vert="horz" lIns="91440" tIns="45720" rIns="91440" bIns="45720" rtlCol="0" anchor="ctr">
            <a:noAutofit/>
          </a:bodyPr>
          <a:lstStyle/>
          <a:p>
            <a:r>
              <a:rPr lang="en-US" dirty="0"/>
              <a:t>Click to edit Master title style</a:t>
            </a:r>
          </a:p>
        </p:txBody>
      </p:sp>
      <p:cxnSp>
        <p:nvCxnSpPr>
          <p:cNvPr id="2" name="Straight Connector 1">
            <a:extLst>
              <a:ext uri="{FF2B5EF4-FFF2-40B4-BE49-F238E27FC236}">
                <a16:creationId xmlns:a16="http://schemas.microsoft.com/office/drawing/2014/main" id="{6FC4D3A7-D87C-4F67-A5EA-D04955C72F29}"/>
              </a:ext>
            </a:extLst>
          </p:cNvPr>
          <p:cNvCxnSpPr>
            <a:cxnSpLocks/>
          </p:cNvCxnSpPr>
          <p:nvPr userDrawn="1"/>
        </p:nvCxnSpPr>
        <p:spPr>
          <a:xfrm flipH="1">
            <a:off x="6083301" y="0"/>
            <a:ext cx="12700" cy="6858000"/>
          </a:xfrm>
          <a:prstGeom prst="line">
            <a:avLst/>
          </a:prstGeom>
          <a:ln>
            <a:solidFill>
              <a:srgbClr val="F8991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8521705"/>
      </p:ext>
    </p:extLst>
  </p:cSld>
  <p:clrMap bg1="lt1" tx1="dk1" bg2="lt2" tx2="dk2" accent1="accent1" accent2="accent2" accent3="accent3" accent4="accent4" accent5="accent5" accent6="accent6" hlink="hlink" folHlink="folHlink"/>
  <p:sldLayoutIdLst>
    <p:sldLayoutId id="2147493480" r:id="rId1"/>
  </p:sldLayoutIdLst>
  <p:transition spd="slow">
    <p:push dir="u"/>
  </p:transition>
  <p:hf hdr="0" dt="0"/>
  <p:txStyles>
    <p:titleStyle>
      <a:lvl1pPr algn="l" defTabSz="457200" rtl="0" eaLnBrk="1" latinLnBrk="0" hangingPunct="1">
        <a:spcBef>
          <a:spcPct val="0"/>
        </a:spcBef>
        <a:buNone/>
        <a:defRPr sz="2400" b="1" kern="1200">
          <a:solidFill>
            <a:srgbClr val="4E2A70"/>
          </a:solidFill>
          <a:latin typeface="Bree Serif" panose="02000503040000020004" pitchFamily="2" charset="77"/>
          <a:ea typeface="+mj-ea"/>
          <a:cs typeface="+mj-cs"/>
        </a:defRPr>
      </a:lvl1pPr>
    </p:titleStyle>
    <p:bodyStyle>
      <a:lvl1pPr marL="342900" indent="-342900" algn="l" defTabSz="457200" rtl="0" eaLnBrk="1" latinLnBrk="0" hangingPunct="1">
        <a:spcBef>
          <a:spcPct val="20000"/>
        </a:spcBef>
        <a:buFont typeface="Arial"/>
        <a:buChar char="•"/>
        <a:defRPr sz="20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1pPr>
      <a:lvl2pPr marL="742950" indent="-285750" algn="l" defTabSz="457200" rtl="0" eaLnBrk="1" latinLnBrk="0" hangingPunct="1">
        <a:spcBef>
          <a:spcPct val="20000"/>
        </a:spcBef>
        <a:buFont typeface="Arial"/>
        <a:buChar char="–"/>
        <a:defRPr sz="20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2pPr>
      <a:lvl3pPr marL="1143000" indent="-228600" algn="l" defTabSz="457200" rtl="0" eaLnBrk="1" latinLnBrk="0" hangingPunct="1">
        <a:spcBef>
          <a:spcPct val="20000"/>
        </a:spcBef>
        <a:buFont typeface="Arial"/>
        <a:buChar char="•"/>
        <a:defRPr sz="20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3pPr>
      <a:lvl4pPr marL="1600200" indent="-228600" algn="l" defTabSz="457200" rtl="0" eaLnBrk="1" latinLnBrk="0" hangingPunct="1">
        <a:spcBef>
          <a:spcPct val="20000"/>
        </a:spcBef>
        <a:buFont typeface="Arial"/>
        <a:buChar char="–"/>
        <a:defRPr sz="18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4pPr>
      <a:lvl5pPr marL="2057400" indent="-228600" algn="l" defTabSz="457200" rtl="0" eaLnBrk="1" latinLnBrk="0" hangingPunct="1">
        <a:spcBef>
          <a:spcPct val="20000"/>
        </a:spcBef>
        <a:buFont typeface="Arial"/>
        <a:buChar char="»"/>
        <a:defRPr sz="1800" b="0" i="0" kern="1200">
          <a:solidFill>
            <a:schemeClr val="accent6">
              <a:lumMod val="60000"/>
              <a:lumOff val="40000"/>
            </a:schemeClr>
          </a:solidFill>
          <a:latin typeface="Open Sans Medium" panose="020B0606030504020204" pitchFamily="34" charset="0"/>
          <a:ea typeface="Open Sans Medium" panose="020B0606030504020204" pitchFamily="34" charset="0"/>
          <a:cs typeface="Open Sans Medium"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12192000" cy="6857999"/>
          </a:xfrm>
          <a:prstGeom prst="rect">
            <a:avLst/>
          </a:prstGeom>
          <a:solidFill>
            <a:srgbClr val="4E2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4E2A70"/>
              </a:solidFill>
            </a:endParaRPr>
          </a:p>
        </p:txBody>
      </p:sp>
      <p:pic>
        <p:nvPicPr>
          <p:cNvPr id="4" name="Picture 3">
            <a:extLst>
              <a:ext uri="{FF2B5EF4-FFF2-40B4-BE49-F238E27FC236}">
                <a16:creationId xmlns:a16="http://schemas.microsoft.com/office/drawing/2014/main" id="{FAA89C57-3691-56D3-CF1A-A5F54A76AB34}"/>
              </a:ext>
            </a:extLst>
          </p:cNvPr>
          <p:cNvPicPr>
            <a:picLocks noChangeAspect="1"/>
          </p:cNvPicPr>
          <p:nvPr userDrawn="1"/>
        </p:nvPicPr>
        <p:blipFill>
          <a:blip r:embed="rId3"/>
          <a:stretch>
            <a:fillRect/>
          </a:stretch>
        </p:blipFill>
        <p:spPr>
          <a:xfrm>
            <a:off x="3589169" y="2755119"/>
            <a:ext cx="5013663" cy="1347759"/>
          </a:xfrm>
          <a:prstGeom prst="rect">
            <a:avLst/>
          </a:prstGeom>
        </p:spPr>
      </p:pic>
      <p:sp>
        <p:nvSpPr>
          <p:cNvPr id="5" name="Rectangle 4">
            <a:extLst>
              <a:ext uri="{FF2B5EF4-FFF2-40B4-BE49-F238E27FC236}">
                <a16:creationId xmlns:a16="http://schemas.microsoft.com/office/drawing/2014/main" id="{1AB1A3C3-F1F8-A774-4FEE-0A48CA9209B3}"/>
              </a:ext>
            </a:extLst>
          </p:cNvPr>
          <p:cNvSpPr/>
          <p:nvPr userDrawn="1"/>
        </p:nvSpPr>
        <p:spPr>
          <a:xfrm>
            <a:off x="0" y="6741459"/>
            <a:ext cx="12192000" cy="116541"/>
          </a:xfrm>
          <a:prstGeom prst="rect">
            <a:avLst/>
          </a:prstGeom>
          <a:solidFill>
            <a:srgbClr val="F899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38465263"/>
      </p:ext>
    </p:extLst>
  </p:cSld>
  <p:clrMap bg1="lt1" tx1="dk1" bg2="lt2" tx2="dk2" accent1="accent1" accent2="accent2" accent3="accent3" accent4="accent4" accent5="accent5" accent6="accent6" hlink="hlink" folHlink="folHlink"/>
  <p:sldLayoutIdLst>
    <p:sldLayoutId id="2147493483" r:id="rId1"/>
  </p:sldLayoutIdLst>
  <p:transition spd="slow">
    <p:push dir="u"/>
  </p:transition>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71108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138425"/>
            <a:ext cx="10972800" cy="49877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0" tIns="0" rIns="0" bIns="0" rtlCol="0" anchor="ctr"/>
          <a:lstStyle>
            <a:lvl1pPr algn="l">
              <a:defRPr sz="1600">
                <a:solidFill>
                  <a:schemeClr val="tx1">
                    <a:tint val="75000"/>
                  </a:schemeClr>
                </a:solidFill>
              </a:defRPr>
            </a:lvl1pPr>
          </a:lstStyle>
          <a:p>
            <a:fld id="{425404F2-BE9A-4460-8815-8F645183555F}" type="datetimeFigureOut">
              <a:rPr lang="en-US" smtClean="0"/>
              <a:pPr/>
              <a:t>6/6/2024</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0" tIns="0" rIns="0" bIns="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0" tIns="0" rIns="0" bIns="0" rtlCol="0" anchor="ctr"/>
          <a:lstStyle>
            <a:lvl1pPr algn="r">
              <a:defRPr sz="1600">
                <a:solidFill>
                  <a:schemeClr val="tx1">
                    <a:tint val="75000"/>
                  </a:schemeClr>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55" r:id="rId1"/>
  </p:sldLayoutIdLst>
  <p:transition spd="slow">
    <p:push dir="u"/>
  </p:transition>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1075267" y="1075269"/>
            <a:ext cx="10033000" cy="4707465"/>
          </a:xfrm>
          <a:prstGeom prst="rect">
            <a:avLst/>
          </a:prstGeom>
        </p:spPr>
        <p:txBody>
          <a:bodyPr vert="horz" lIns="91440" tIns="45720" rIns="91440" bIns="45720" rtlCol="0" anchor="ctr">
            <a:normAutofit/>
          </a:bodyPr>
          <a:lstStyle/>
          <a:p>
            <a:r>
              <a:rPr lang="en-US" dirty="0"/>
              <a:t>Click to edit Master title style</a:t>
            </a:r>
          </a:p>
        </p:txBody>
      </p:sp>
      <p:sp>
        <p:nvSpPr>
          <p:cNvPr id="2" name="Rectangle 1">
            <a:extLst>
              <a:ext uri="{FF2B5EF4-FFF2-40B4-BE49-F238E27FC236}">
                <a16:creationId xmlns:a16="http://schemas.microsoft.com/office/drawing/2014/main" id="{2031D898-8C9A-B6E5-B9B0-26A1124E8534}"/>
              </a:ext>
            </a:extLst>
          </p:cNvPr>
          <p:cNvSpPr/>
          <p:nvPr userDrawn="1"/>
        </p:nvSpPr>
        <p:spPr>
          <a:xfrm>
            <a:off x="0" y="6741459"/>
            <a:ext cx="12192000" cy="116541"/>
          </a:xfrm>
          <a:prstGeom prst="rect">
            <a:avLst/>
          </a:prstGeom>
          <a:solidFill>
            <a:srgbClr val="F899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0172573"/>
      </p:ext>
    </p:extLst>
  </p:cSld>
  <p:clrMap bg1="lt1" tx1="dk1" bg2="lt2" tx2="dk2" accent1="accent1" accent2="accent2" accent3="accent3" accent4="accent4" accent5="accent5" accent6="accent6" hlink="hlink" folHlink="folHlink"/>
  <p:sldLayoutIdLst>
    <p:sldLayoutId id="2147493509" r:id="rId1"/>
    <p:sldLayoutId id="2147493469" r:id="rId2"/>
  </p:sldLayoutIdLst>
  <p:transition spd="slow">
    <p:push dir="u"/>
  </p:transition>
  <p:hf hdr="0" dt="0"/>
  <p:txStyles>
    <p:titleStyle>
      <a:lvl1pPr algn="l" defTabSz="457200" rtl="0" eaLnBrk="1" latinLnBrk="0" hangingPunct="1">
        <a:spcBef>
          <a:spcPct val="0"/>
        </a:spcBef>
        <a:buNone/>
        <a:defRPr sz="2800" b="1" i="0" kern="1200">
          <a:solidFill>
            <a:srgbClr val="4E2A70"/>
          </a:solidFill>
          <a:latin typeface="Bree Serif Sb" panose="02000503040000020004" pitchFamily="2" charset="77"/>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s://creativecommons.org/licenses/by-nc-nd/3.0/" TargetMode="External"/><Relationship Id="rId4" Type="http://schemas.openxmlformats.org/officeDocument/2006/relationships/hyperlink" Target="https://scalar.usc.edu/works/digital-writing-portfolio1/best-blog-3"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picserver.org/highway-signs2/g/goals.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s://picpedia.org/handwriting/t/training.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s://creativecommons.org/licenses/by-nc/3.0/" TargetMode="External"/><Relationship Id="rId4" Type="http://schemas.openxmlformats.org/officeDocument/2006/relationships/hyperlink" Target="https://freepngimg.com/png/27231-toolbox-pictur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pixabay.com/es/ayuda-mano-dedo-toque-bot%C3%B3n-icono-1276257/"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38.jp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atlantictraining.com/blog/stop-light-stock-photo/"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kpreston@sog.unc.edu"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br>
              <a:rPr lang="en-US" dirty="0"/>
            </a:br>
            <a:r>
              <a:rPr lang="en-US" sz="3600" dirty="0">
                <a:solidFill>
                  <a:schemeClr val="bg1"/>
                </a:solidFill>
              </a:rPr>
              <a:t>Adult Protection Network</a:t>
            </a:r>
            <a:br>
              <a:rPr lang="en-US" sz="3600" dirty="0">
                <a:solidFill>
                  <a:schemeClr val="bg1"/>
                </a:solidFill>
              </a:rPr>
            </a:br>
            <a:r>
              <a:rPr lang="en-US" sz="3600" dirty="0">
                <a:solidFill>
                  <a:schemeClr val="bg1"/>
                </a:solidFill>
              </a:rPr>
              <a:t>UNC School of Government</a:t>
            </a:r>
            <a:br>
              <a:rPr lang="en-US" sz="3600" dirty="0">
                <a:solidFill>
                  <a:schemeClr val="bg1"/>
                </a:solidFill>
              </a:rPr>
            </a:br>
            <a:r>
              <a:rPr lang="en-US" sz="3600" dirty="0">
                <a:solidFill>
                  <a:schemeClr val="bg1"/>
                </a:solidFill>
              </a:rPr>
              <a:t>June 12, 2024</a:t>
            </a:r>
            <a:br>
              <a:rPr lang="en-US" sz="3600" dirty="0">
                <a:solidFill>
                  <a:schemeClr val="bg1"/>
                </a:solidFill>
              </a:rPr>
            </a:br>
            <a:endParaRPr lang="en-US" sz="3600" dirty="0"/>
          </a:p>
        </p:txBody>
      </p:sp>
      <p:sp>
        <p:nvSpPr>
          <p:cNvPr id="5" name="Footer Placeholder 4"/>
          <p:cNvSpPr>
            <a:spLocks noGrp="1"/>
          </p:cNvSpPr>
          <p:nvPr>
            <p:ph type="ftr" sz="quarter" idx="11"/>
          </p:nvPr>
        </p:nvSpPr>
        <p:spPr>
          <a:xfrm>
            <a:off x="361950" y="4646992"/>
            <a:ext cx="5818716" cy="503161"/>
          </a:xfrm>
          <a:prstGeom prst="rect">
            <a:avLst/>
          </a:prstGeom>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r>
              <a:rPr lang="en-US" sz="1800" dirty="0">
                <a:solidFill>
                  <a:schemeClr val="bg1"/>
                </a:solidFill>
              </a:rPr>
              <a:t>Kristy Preston, Network Director</a:t>
            </a:r>
            <a:endParaRPr lang="en-US" sz="1800" dirty="0"/>
          </a:p>
        </p:txBody>
      </p:sp>
    </p:spTree>
    <p:extLst>
      <p:ext uri="{BB962C8B-B14F-4D97-AF65-F5344CB8AC3E}">
        <p14:creationId xmlns:p14="http://schemas.microsoft.com/office/powerpoint/2010/main" val="181357180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2B209CD-65BA-10D8-5752-87F4E79FD9A4}"/>
              </a:ext>
            </a:extLst>
          </p:cNvPr>
          <p:cNvPicPr>
            <a:picLocks noChangeAspect="1"/>
          </p:cNvPicPr>
          <p:nvPr/>
        </p:nvPicPr>
        <p:blipFill>
          <a:blip r:embed="rId3"/>
          <a:stretch>
            <a:fillRect/>
          </a:stretch>
        </p:blipFill>
        <p:spPr>
          <a:xfrm>
            <a:off x="1075268" y="440269"/>
            <a:ext cx="10033000" cy="5800383"/>
          </a:xfrm>
          <a:prstGeom prst="rect">
            <a:avLst/>
          </a:prstGeom>
        </p:spPr>
      </p:pic>
      <p:sp>
        <p:nvSpPr>
          <p:cNvPr id="3" name="Arrow: Right 2">
            <a:extLst>
              <a:ext uri="{FF2B5EF4-FFF2-40B4-BE49-F238E27FC236}">
                <a16:creationId xmlns:a16="http://schemas.microsoft.com/office/drawing/2014/main" id="{3B2B1906-6E4D-FF5D-B36C-0E938221F9AF}"/>
              </a:ext>
            </a:extLst>
          </p:cNvPr>
          <p:cNvSpPr/>
          <p:nvPr/>
        </p:nvSpPr>
        <p:spPr>
          <a:xfrm>
            <a:off x="614362" y="4448013"/>
            <a:ext cx="600075" cy="298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screenshot of a document&#10;&#10;Description automatically generated">
            <a:extLst>
              <a:ext uri="{FF2B5EF4-FFF2-40B4-BE49-F238E27FC236}">
                <a16:creationId xmlns:a16="http://schemas.microsoft.com/office/drawing/2014/main" id="{13A63247-CEED-6A61-29AF-80F54508B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646" y="1124779"/>
            <a:ext cx="6945998" cy="5115873"/>
          </a:xfrm>
          <a:prstGeom prst="rect">
            <a:avLst/>
          </a:prstGeom>
        </p:spPr>
      </p:pic>
    </p:spTree>
    <p:extLst>
      <p:ext uri="{BB962C8B-B14F-4D97-AF65-F5344CB8AC3E}">
        <p14:creationId xmlns:p14="http://schemas.microsoft.com/office/powerpoint/2010/main" val="1421246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2B209CD-65BA-10D8-5752-87F4E79FD9A4}"/>
              </a:ext>
            </a:extLst>
          </p:cNvPr>
          <p:cNvPicPr>
            <a:picLocks noChangeAspect="1"/>
          </p:cNvPicPr>
          <p:nvPr/>
        </p:nvPicPr>
        <p:blipFill>
          <a:blip r:embed="rId3"/>
          <a:stretch>
            <a:fillRect/>
          </a:stretch>
        </p:blipFill>
        <p:spPr>
          <a:xfrm>
            <a:off x="1075268" y="440269"/>
            <a:ext cx="10033000" cy="5800383"/>
          </a:xfrm>
          <a:prstGeom prst="rect">
            <a:avLst/>
          </a:prstGeom>
        </p:spPr>
      </p:pic>
      <p:sp>
        <p:nvSpPr>
          <p:cNvPr id="3" name="Arrow: Right 2">
            <a:extLst>
              <a:ext uri="{FF2B5EF4-FFF2-40B4-BE49-F238E27FC236}">
                <a16:creationId xmlns:a16="http://schemas.microsoft.com/office/drawing/2014/main" id="{3B2B1906-6E4D-FF5D-B36C-0E938221F9AF}"/>
              </a:ext>
            </a:extLst>
          </p:cNvPr>
          <p:cNvSpPr/>
          <p:nvPr/>
        </p:nvSpPr>
        <p:spPr>
          <a:xfrm>
            <a:off x="567033" y="4912962"/>
            <a:ext cx="600075" cy="298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screenshot of a web page&#10;&#10;Description automatically generated">
            <a:extLst>
              <a:ext uri="{FF2B5EF4-FFF2-40B4-BE49-F238E27FC236}">
                <a16:creationId xmlns:a16="http://schemas.microsoft.com/office/drawing/2014/main" id="{A2A0CD0A-726B-DE64-88CC-0CB635C92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584" y="1015139"/>
            <a:ext cx="7450088" cy="5225513"/>
          </a:xfrm>
          <a:prstGeom prst="rect">
            <a:avLst/>
          </a:prstGeom>
        </p:spPr>
      </p:pic>
    </p:spTree>
    <p:extLst>
      <p:ext uri="{BB962C8B-B14F-4D97-AF65-F5344CB8AC3E}">
        <p14:creationId xmlns:p14="http://schemas.microsoft.com/office/powerpoint/2010/main" val="2332132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C2E8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685D4-F5BD-D5F9-71F1-74603AD0D6E7}"/>
              </a:ext>
            </a:extLst>
          </p:cNvPr>
          <p:cNvPicPr>
            <a:picLocks noChangeAspect="1"/>
          </p:cNvPicPr>
          <p:nvPr/>
        </p:nvPicPr>
        <p:blipFill>
          <a:blip r:embed="rId3"/>
          <a:stretch>
            <a:fillRect/>
          </a:stretch>
        </p:blipFill>
        <p:spPr>
          <a:xfrm rot="20346144">
            <a:off x="879639" y="438380"/>
            <a:ext cx="3256576" cy="4330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1F8240E-E071-659A-E034-9D03570D501D}"/>
              </a:ext>
            </a:extLst>
          </p:cNvPr>
          <p:cNvPicPr>
            <a:picLocks noChangeAspect="1"/>
          </p:cNvPicPr>
          <p:nvPr/>
        </p:nvPicPr>
        <p:blipFill>
          <a:blip r:embed="rId4"/>
          <a:stretch>
            <a:fillRect/>
          </a:stretch>
        </p:blipFill>
        <p:spPr>
          <a:xfrm>
            <a:off x="3585271" y="95250"/>
            <a:ext cx="4695825" cy="590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B3C8B3C-ED83-0229-95A4-0CC38DCDDD3A}"/>
              </a:ext>
            </a:extLst>
          </p:cNvPr>
          <p:cNvPicPr>
            <a:picLocks noChangeAspect="1"/>
          </p:cNvPicPr>
          <p:nvPr/>
        </p:nvPicPr>
        <p:blipFill>
          <a:blip r:embed="rId5"/>
          <a:stretch>
            <a:fillRect/>
          </a:stretch>
        </p:blipFill>
        <p:spPr>
          <a:xfrm rot="924167">
            <a:off x="7833855" y="530384"/>
            <a:ext cx="3898629" cy="4599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E1FF1CF-B4A2-99F0-F3D7-CB0CEAC2AD28}"/>
              </a:ext>
            </a:extLst>
          </p:cNvPr>
          <p:cNvPicPr>
            <a:picLocks noChangeAspect="1"/>
          </p:cNvPicPr>
          <p:nvPr/>
        </p:nvPicPr>
        <p:blipFill>
          <a:blip r:embed="rId6"/>
          <a:stretch>
            <a:fillRect/>
          </a:stretch>
        </p:blipFill>
        <p:spPr>
          <a:xfrm rot="946689">
            <a:off x="6492469" y="2623869"/>
            <a:ext cx="4698798" cy="3567251"/>
          </a:xfrm>
          <a:prstGeom prst="rect">
            <a:avLst/>
          </a:prstGeom>
        </p:spPr>
      </p:pic>
      <p:pic>
        <p:nvPicPr>
          <p:cNvPr id="11" name="Picture 10">
            <a:extLst>
              <a:ext uri="{FF2B5EF4-FFF2-40B4-BE49-F238E27FC236}">
                <a16:creationId xmlns:a16="http://schemas.microsoft.com/office/drawing/2014/main" id="{8666BBE0-5A9F-2CC7-BCC1-5A7107B929D7}"/>
              </a:ext>
            </a:extLst>
          </p:cNvPr>
          <p:cNvPicPr>
            <a:picLocks noChangeAspect="1"/>
          </p:cNvPicPr>
          <p:nvPr/>
        </p:nvPicPr>
        <p:blipFill>
          <a:blip r:embed="rId7"/>
          <a:stretch>
            <a:fillRect/>
          </a:stretch>
        </p:blipFill>
        <p:spPr>
          <a:xfrm rot="19693529">
            <a:off x="678428" y="2314002"/>
            <a:ext cx="4592562" cy="3502005"/>
          </a:xfrm>
          <a:prstGeom prst="rect">
            <a:avLst/>
          </a:prstGeom>
        </p:spPr>
      </p:pic>
    </p:spTree>
    <p:extLst>
      <p:ext uri="{BB962C8B-B14F-4D97-AF65-F5344CB8AC3E}">
        <p14:creationId xmlns:p14="http://schemas.microsoft.com/office/powerpoint/2010/main" val="15639079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67" y="1847850"/>
            <a:ext cx="11492005" cy="1045383"/>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800" b="1" i="0" dirty="0">
                <a:solidFill>
                  <a:srgbClr val="7030A0"/>
                </a:solidFill>
                <a:latin typeface="Bree Serif Sb" panose="02000503040000020004" pitchFamily="2" charset="77"/>
              </a:rPr>
              <a:t>Audience Check-In</a:t>
            </a:r>
          </a:p>
        </p:txBody>
      </p:sp>
      <p:sp>
        <p:nvSpPr>
          <p:cNvPr id="3" name="Subtitle 2"/>
          <p:cNvSpPr>
            <a:spLocks noGrp="1"/>
          </p:cNvSpPr>
          <p:nvPr>
            <p:ph type="subTitle" idx="4294967295"/>
          </p:nvPr>
        </p:nvSpPr>
        <p:spPr>
          <a:xfrm>
            <a:off x="351367" y="3323540"/>
            <a:ext cx="11492005" cy="1887945"/>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dirty="0">
                <a:solidFill>
                  <a:srgbClr val="7030A0"/>
                </a:solidFill>
                <a:latin typeface="Open Sans Medium" panose="020B0606030504020204" pitchFamily="34" charset="0"/>
                <a:ea typeface="Open Sans Medium" panose="020B0606030504020204" pitchFamily="34" charset="0"/>
                <a:cs typeface="Open Sans Medium" panose="020B0606030504020204" pitchFamily="34" charset="0"/>
              </a:rPr>
              <a:t>Have you used any of the Resources from the Adult Protection Network website?  Type “yes” or “no” in the chat box.</a:t>
            </a:r>
          </a:p>
        </p:txBody>
      </p:sp>
      <p:pic>
        <p:nvPicPr>
          <p:cNvPr id="4" name="Picture 3" descr="Wooden blocks with question marks">
            <a:extLst>
              <a:ext uri="{FF2B5EF4-FFF2-40B4-BE49-F238E27FC236}">
                <a16:creationId xmlns:a16="http://schemas.microsoft.com/office/drawing/2014/main" id="{102997D6-64B4-5B62-B57D-A31B2A89E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262" y="4262033"/>
            <a:ext cx="3661475" cy="2440983"/>
          </a:xfrm>
          <a:prstGeom prst="rect">
            <a:avLst/>
          </a:prstGeom>
        </p:spPr>
      </p:pic>
    </p:spTree>
    <p:extLst>
      <p:ext uri="{BB962C8B-B14F-4D97-AF65-F5344CB8AC3E}">
        <p14:creationId xmlns:p14="http://schemas.microsoft.com/office/powerpoint/2010/main" val="42677943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74385-9C90-C917-4318-846DA4C1E577}"/>
              </a:ext>
            </a:extLst>
          </p:cNvPr>
          <p:cNvSpPr>
            <a:spLocks noGrp="1"/>
          </p:cNvSpPr>
          <p:nvPr>
            <p:ph type="title"/>
          </p:nvPr>
        </p:nvSpPr>
        <p:spPr>
          <a:xfrm>
            <a:off x="1079500" y="427021"/>
            <a:ext cx="10033000" cy="68842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dirty="0"/>
              <a:t>Adult Protection Network Website</a:t>
            </a:r>
          </a:p>
        </p:txBody>
      </p:sp>
      <p:pic>
        <p:nvPicPr>
          <p:cNvPr id="4" name="Picture 3" descr="A screenshot of the Adult Protection Network home page.">
            <a:extLst>
              <a:ext uri="{FF2B5EF4-FFF2-40B4-BE49-F238E27FC236}">
                <a16:creationId xmlns:a16="http://schemas.microsoft.com/office/drawing/2014/main" id="{DE4A5EA0-33D4-2158-A723-1F7E599ABE12}"/>
              </a:ext>
            </a:extLst>
          </p:cNvPr>
          <p:cNvPicPr>
            <a:picLocks noChangeAspect="1"/>
          </p:cNvPicPr>
          <p:nvPr/>
        </p:nvPicPr>
        <p:blipFill>
          <a:blip r:embed="rId3"/>
          <a:stretch>
            <a:fillRect/>
          </a:stretch>
        </p:blipFill>
        <p:spPr>
          <a:xfrm>
            <a:off x="586154" y="495300"/>
            <a:ext cx="11154743" cy="5975857"/>
          </a:xfrm>
          <a:prstGeom prst="rect">
            <a:avLst/>
          </a:prstGeom>
        </p:spPr>
      </p:pic>
      <p:sp>
        <p:nvSpPr>
          <p:cNvPr id="3" name="Oval 2">
            <a:extLst>
              <a:ext uri="{FF2B5EF4-FFF2-40B4-BE49-F238E27FC236}">
                <a16:creationId xmlns:a16="http://schemas.microsoft.com/office/drawing/2014/main" id="{B28E8C72-DE72-4227-9546-53F83DFAF295}"/>
              </a:ext>
            </a:extLst>
          </p:cNvPr>
          <p:cNvSpPr/>
          <p:nvPr/>
        </p:nvSpPr>
        <p:spPr>
          <a:xfrm>
            <a:off x="4360189" y="427021"/>
            <a:ext cx="1735811" cy="68842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p>
        </p:txBody>
      </p:sp>
    </p:spTree>
    <p:extLst>
      <p:ext uri="{BB962C8B-B14F-4D97-AF65-F5344CB8AC3E}">
        <p14:creationId xmlns:p14="http://schemas.microsoft.com/office/powerpoint/2010/main" val="30628664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E75D2-E075-C770-C51E-B55884E998F6}"/>
              </a:ext>
            </a:extLst>
          </p:cNvPr>
          <p:cNvSpPr txBox="1"/>
          <p:nvPr/>
        </p:nvSpPr>
        <p:spPr>
          <a:xfrm>
            <a:off x="980514" y="1642783"/>
            <a:ext cx="4657165" cy="2862322"/>
          </a:xfrm>
          <a:prstGeom prst="rect">
            <a:avLst/>
          </a:prstGeom>
          <a:noFill/>
        </p:spPr>
        <p:txBody>
          <a:bodyPr wrap="square" rtlCol="0">
            <a:spAutoFit/>
          </a:bodyPr>
          <a:lstStyle/>
          <a:p>
            <a:pPr algn="ctr"/>
            <a:r>
              <a:rPr lang="en-US" sz="3600" dirty="0">
                <a:solidFill>
                  <a:schemeClr val="bg1"/>
                </a:solidFill>
              </a:rPr>
              <a:t>How many counties in North Carolina have Adult Protection Multidisciplinary Teams?</a:t>
            </a:r>
          </a:p>
        </p:txBody>
      </p:sp>
      <p:sp>
        <p:nvSpPr>
          <p:cNvPr id="8" name="Hexagon 7">
            <a:extLst>
              <a:ext uri="{FF2B5EF4-FFF2-40B4-BE49-F238E27FC236}">
                <a16:creationId xmlns:a16="http://schemas.microsoft.com/office/drawing/2014/main" id="{15D124BF-520D-2B6D-96EA-5571F7619FD5}"/>
              </a:ext>
            </a:extLst>
          </p:cNvPr>
          <p:cNvSpPr/>
          <p:nvPr/>
        </p:nvSpPr>
        <p:spPr>
          <a:xfrm>
            <a:off x="8867775" y="3129779"/>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 61</a:t>
            </a:r>
          </a:p>
        </p:txBody>
      </p:sp>
      <p:sp>
        <p:nvSpPr>
          <p:cNvPr id="9" name="Hexagon 8">
            <a:extLst>
              <a:ext uri="{FF2B5EF4-FFF2-40B4-BE49-F238E27FC236}">
                <a16:creationId xmlns:a16="http://schemas.microsoft.com/office/drawing/2014/main" id="{DC0DE45F-1663-F48B-DDFD-E827BC71F65E}"/>
              </a:ext>
            </a:extLst>
          </p:cNvPr>
          <p:cNvSpPr/>
          <p:nvPr/>
        </p:nvSpPr>
        <p:spPr>
          <a:xfrm>
            <a:off x="8867775" y="1819275"/>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 31</a:t>
            </a:r>
          </a:p>
        </p:txBody>
      </p:sp>
      <p:sp>
        <p:nvSpPr>
          <p:cNvPr id="11" name="Hexagon 10">
            <a:extLst>
              <a:ext uri="{FF2B5EF4-FFF2-40B4-BE49-F238E27FC236}">
                <a16:creationId xmlns:a16="http://schemas.microsoft.com/office/drawing/2014/main" id="{E6557F6D-1DBC-16CA-3D73-FAF1453A1AC9}"/>
              </a:ext>
            </a:extLst>
          </p:cNvPr>
          <p:cNvSpPr/>
          <p:nvPr/>
        </p:nvSpPr>
        <p:spPr>
          <a:xfrm>
            <a:off x="7391400" y="1819275"/>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  15</a:t>
            </a:r>
          </a:p>
        </p:txBody>
      </p:sp>
      <p:sp>
        <p:nvSpPr>
          <p:cNvPr id="12" name="Hexagon 11">
            <a:extLst>
              <a:ext uri="{FF2B5EF4-FFF2-40B4-BE49-F238E27FC236}">
                <a16:creationId xmlns:a16="http://schemas.microsoft.com/office/drawing/2014/main" id="{2F9E977C-D3C5-A130-0FAB-CE7D6C88A8DB}"/>
              </a:ext>
            </a:extLst>
          </p:cNvPr>
          <p:cNvSpPr/>
          <p:nvPr/>
        </p:nvSpPr>
        <p:spPr>
          <a:xfrm>
            <a:off x="7391400" y="3129779"/>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 49</a:t>
            </a:r>
          </a:p>
        </p:txBody>
      </p:sp>
      <p:sp>
        <p:nvSpPr>
          <p:cNvPr id="4" name="Rectangle 3">
            <a:extLst>
              <a:ext uri="{FF2B5EF4-FFF2-40B4-BE49-F238E27FC236}">
                <a16:creationId xmlns:a16="http://schemas.microsoft.com/office/drawing/2014/main" id="{0B877E1B-CE64-CE80-2080-652F86A09DE1}"/>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31298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C0245E-582E-17D0-E426-7B82319395F5}"/>
              </a:ext>
            </a:extLst>
          </p:cNvPr>
          <p:cNvSpPr txBox="1">
            <a:spLocks noGrp="1"/>
          </p:cNvSpPr>
          <p:nvPr>
            <p:ph type="title" idx="4294967295"/>
          </p:nvPr>
        </p:nvSpPr>
        <p:spPr>
          <a:xfrm>
            <a:off x="1377696" y="361009"/>
            <a:ext cx="8802624" cy="553998"/>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Tisa Offc Serif Pro" panose="02010504030101020102" pitchFamily="2" charset="0"/>
              </a:rPr>
              <a:t>Find Your Peers Map</a:t>
            </a:r>
          </a:p>
        </p:txBody>
      </p:sp>
      <p:pic>
        <p:nvPicPr>
          <p:cNvPr id="3" name="Picture 2" descr="A map of the state of north carolina">
            <a:extLst>
              <a:ext uri="{FF2B5EF4-FFF2-40B4-BE49-F238E27FC236}">
                <a16:creationId xmlns:a16="http://schemas.microsoft.com/office/drawing/2014/main" id="{6D01F8EC-83AC-FE7E-FDEA-457862F75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56" y="1286417"/>
            <a:ext cx="11447087" cy="5210574"/>
          </a:xfrm>
          <a:prstGeom prst="rect">
            <a:avLst/>
          </a:prstGeom>
        </p:spPr>
      </p:pic>
    </p:spTree>
    <p:extLst>
      <p:ext uri="{BB962C8B-B14F-4D97-AF65-F5344CB8AC3E}">
        <p14:creationId xmlns:p14="http://schemas.microsoft.com/office/powerpoint/2010/main" val="9484086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74385-9C90-C917-4318-846DA4C1E577}"/>
              </a:ext>
            </a:extLst>
          </p:cNvPr>
          <p:cNvSpPr>
            <a:spLocks noGrp="1"/>
          </p:cNvSpPr>
          <p:nvPr>
            <p:ph type="title"/>
          </p:nvPr>
        </p:nvSpPr>
        <p:spPr>
          <a:xfrm>
            <a:off x="1079500" y="427021"/>
            <a:ext cx="10033000" cy="68842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dirty="0"/>
              <a:t>Adult Protection Network Website</a:t>
            </a:r>
          </a:p>
        </p:txBody>
      </p:sp>
      <p:pic>
        <p:nvPicPr>
          <p:cNvPr id="4" name="Picture 3" descr="A screenshot of the Adult Protection Network home page.">
            <a:extLst>
              <a:ext uri="{FF2B5EF4-FFF2-40B4-BE49-F238E27FC236}">
                <a16:creationId xmlns:a16="http://schemas.microsoft.com/office/drawing/2014/main" id="{DE4A5EA0-33D4-2158-A723-1F7E599ABE12}"/>
              </a:ext>
            </a:extLst>
          </p:cNvPr>
          <p:cNvPicPr>
            <a:picLocks noChangeAspect="1"/>
          </p:cNvPicPr>
          <p:nvPr/>
        </p:nvPicPr>
        <p:blipFill>
          <a:blip r:embed="rId3"/>
          <a:stretch>
            <a:fillRect/>
          </a:stretch>
        </p:blipFill>
        <p:spPr>
          <a:xfrm>
            <a:off x="586154" y="542925"/>
            <a:ext cx="11154743" cy="5928232"/>
          </a:xfrm>
          <a:prstGeom prst="rect">
            <a:avLst/>
          </a:prstGeom>
        </p:spPr>
      </p:pic>
      <p:sp>
        <p:nvSpPr>
          <p:cNvPr id="3" name="Oval 2">
            <a:extLst>
              <a:ext uri="{FF2B5EF4-FFF2-40B4-BE49-F238E27FC236}">
                <a16:creationId xmlns:a16="http://schemas.microsoft.com/office/drawing/2014/main" id="{4D38B4CA-E413-012F-DB3A-DCDC511F69C9}"/>
              </a:ext>
            </a:extLst>
          </p:cNvPr>
          <p:cNvSpPr/>
          <p:nvPr/>
        </p:nvSpPr>
        <p:spPr>
          <a:xfrm>
            <a:off x="5763755" y="427021"/>
            <a:ext cx="1239864" cy="68842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p>
        </p:txBody>
      </p:sp>
    </p:spTree>
    <p:extLst>
      <p:ext uri="{BB962C8B-B14F-4D97-AF65-F5344CB8AC3E}">
        <p14:creationId xmlns:p14="http://schemas.microsoft.com/office/powerpoint/2010/main" val="248958956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1315C3F-46A9-E3E1-581D-48649930B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04" y="1642820"/>
            <a:ext cx="10506392" cy="4624218"/>
          </a:xfrm>
          <a:prstGeom prst="rect">
            <a:avLst/>
          </a:prstGeom>
        </p:spPr>
      </p:pic>
      <p:sp>
        <p:nvSpPr>
          <p:cNvPr id="7" name="TextBox 6">
            <a:extLst>
              <a:ext uri="{FF2B5EF4-FFF2-40B4-BE49-F238E27FC236}">
                <a16:creationId xmlns:a16="http://schemas.microsoft.com/office/drawing/2014/main" id="{7B5C5632-BCF4-7CB5-EDA2-08BE727B5B3A}"/>
              </a:ext>
            </a:extLst>
          </p:cNvPr>
          <p:cNvSpPr txBox="1"/>
          <p:nvPr/>
        </p:nvSpPr>
        <p:spPr>
          <a:xfrm>
            <a:off x="480447" y="464949"/>
            <a:ext cx="11112285" cy="707886"/>
          </a:xfrm>
          <a:prstGeom prst="rect">
            <a:avLst/>
          </a:prstGeom>
          <a:noFill/>
        </p:spPr>
        <p:txBody>
          <a:bodyPr wrap="square" rtlCol="0">
            <a:spAutoFit/>
          </a:bodyPr>
          <a:lstStyle/>
          <a:p>
            <a:r>
              <a:rPr lang="en-US" sz="4000" dirty="0">
                <a:solidFill>
                  <a:schemeClr val="bg1"/>
                </a:solidFill>
                <a:latin typeface="Tisa Offc Serif Pro" panose="02010504030101020102" pitchFamily="2" charset="0"/>
              </a:rPr>
              <a:t>Adult Protection Network Help Desk:  Contact</a:t>
            </a:r>
          </a:p>
        </p:txBody>
      </p:sp>
    </p:spTree>
    <p:extLst>
      <p:ext uri="{BB962C8B-B14F-4D97-AF65-F5344CB8AC3E}">
        <p14:creationId xmlns:p14="http://schemas.microsoft.com/office/powerpoint/2010/main" val="354735661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411F9-9DCC-84F8-0E04-4A2E122289E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dirty="0"/>
          </a:p>
        </p:txBody>
      </p:sp>
      <p:pic>
        <p:nvPicPr>
          <p:cNvPr id="5" name="Picture 4" descr="A screenshot of a computer screen&#10;&#10;Description automatically generated">
            <a:extLst>
              <a:ext uri="{FF2B5EF4-FFF2-40B4-BE49-F238E27FC236}">
                <a16:creationId xmlns:a16="http://schemas.microsoft.com/office/drawing/2014/main" id="{B760F343-40EB-1CD2-447F-9AF46AA11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09" y="1458961"/>
            <a:ext cx="10896115" cy="4934090"/>
          </a:xfrm>
          <a:prstGeom prst="rect">
            <a:avLst/>
          </a:prstGeom>
        </p:spPr>
      </p:pic>
      <p:sp>
        <p:nvSpPr>
          <p:cNvPr id="7" name="TextBox 6">
            <a:extLst>
              <a:ext uri="{FF2B5EF4-FFF2-40B4-BE49-F238E27FC236}">
                <a16:creationId xmlns:a16="http://schemas.microsoft.com/office/drawing/2014/main" id="{7188884E-F6F2-8804-9F2E-7BEBAC22217C}"/>
              </a:ext>
            </a:extLst>
          </p:cNvPr>
          <p:cNvSpPr txBox="1"/>
          <p:nvPr/>
        </p:nvSpPr>
        <p:spPr>
          <a:xfrm>
            <a:off x="785777" y="429373"/>
            <a:ext cx="10330956" cy="707886"/>
          </a:xfrm>
          <a:prstGeom prst="rect">
            <a:avLst/>
          </a:prstGeom>
          <a:noFill/>
        </p:spPr>
        <p:txBody>
          <a:bodyPr wrap="square" rtlCol="0">
            <a:spAutoFit/>
          </a:bodyPr>
          <a:lstStyle/>
          <a:p>
            <a:r>
              <a:rPr lang="en-US" sz="4000" dirty="0">
                <a:solidFill>
                  <a:schemeClr val="bg1"/>
                </a:solidFill>
                <a:latin typeface="Tisa Offc Serif Pro" panose="02010504030101020102" pitchFamily="2" charset="0"/>
              </a:rPr>
              <a:t>Adult Protection Network Help Desk:  FAQs</a:t>
            </a:r>
          </a:p>
        </p:txBody>
      </p:sp>
    </p:spTree>
    <p:extLst>
      <p:ext uri="{BB962C8B-B14F-4D97-AF65-F5344CB8AC3E}">
        <p14:creationId xmlns:p14="http://schemas.microsoft.com/office/powerpoint/2010/main" val="394761087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400" dirty="0">
                <a:solidFill>
                  <a:schemeClr val="bg1"/>
                </a:solidFill>
                <a:latin typeface="Tisa Offc Serif Pro" panose="02010504030101020102" pitchFamily="2" charset="0"/>
              </a:rPr>
              <a:t>Project History</a:t>
            </a:r>
          </a:p>
        </p:txBody>
      </p:sp>
      <p:sp>
        <p:nvSpPr>
          <p:cNvPr id="3" name="Subtitle 2"/>
          <p:cNvSpPr>
            <a:spLocks noGrp="1"/>
          </p:cNvSpPr>
          <p:nvPr>
            <p:ph type="subTitle" idx="1"/>
          </p:nvPr>
        </p:nvSpPr>
        <p:spPr>
          <a:xfrm>
            <a:off x="6679987" y="295276"/>
            <a:ext cx="4928027" cy="6238874"/>
          </a:xfrm>
        </p:spPr>
        <p:txBody>
          <a:bodyP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buNone/>
            </a:pPr>
            <a:r>
              <a:rPr lang="en-US" dirty="0">
                <a:solidFill>
                  <a:schemeClr val="tx2"/>
                </a:solidFill>
              </a:rPr>
              <a:t>(2017)  Contract with NC Conference of Clerks of Superior Court and NC Administrative Office of the Courts to use grant funding from the Governor’s Crime Commission distributed through Victims of Crime Act</a:t>
            </a:r>
          </a:p>
          <a:p>
            <a:pPr marL="0" indent="0">
              <a:buNone/>
            </a:pPr>
            <a:endParaRPr lang="en-US" dirty="0">
              <a:solidFill>
                <a:schemeClr val="tx2"/>
              </a:solidFill>
            </a:endParaRPr>
          </a:p>
          <a:p>
            <a:pPr marL="0" indent="0">
              <a:buNone/>
            </a:pPr>
            <a:r>
              <a:rPr lang="en-US" dirty="0">
                <a:solidFill>
                  <a:schemeClr val="tx2"/>
                </a:solidFill>
              </a:rPr>
              <a:t>(2020)  NC Collaboratory Funding (COVID- 19)</a:t>
            </a:r>
          </a:p>
          <a:p>
            <a:pPr marL="0" indent="0">
              <a:buNone/>
            </a:pPr>
            <a:endParaRPr lang="en-US" dirty="0">
              <a:solidFill>
                <a:schemeClr val="tx2"/>
              </a:solidFill>
            </a:endParaRPr>
          </a:p>
          <a:p>
            <a:pPr marL="457200" indent="-457200">
              <a:buAutoNum type="arabicParenBoth" startAt="2022"/>
            </a:pPr>
            <a:r>
              <a:rPr lang="en-US" dirty="0">
                <a:solidFill>
                  <a:schemeClr val="tx2"/>
                </a:solidFill>
              </a:rPr>
              <a:t>  NC Division of Aging and</a:t>
            </a:r>
          </a:p>
          <a:p>
            <a:r>
              <a:rPr lang="en-US" dirty="0">
                <a:solidFill>
                  <a:schemeClr val="tx2"/>
                </a:solidFill>
              </a:rPr>
              <a:t>Adult Services (COVID-19)</a:t>
            </a:r>
          </a:p>
          <a:p>
            <a:pPr marL="457200" indent="-457200">
              <a:buAutoNum type="arabicParenBoth" startAt="2022"/>
            </a:pPr>
            <a:endParaRPr lang="en-US" dirty="0">
              <a:solidFill>
                <a:schemeClr val="tx2"/>
              </a:solidFill>
            </a:endParaRPr>
          </a:p>
          <a:p>
            <a:r>
              <a:rPr lang="en-US" dirty="0">
                <a:solidFill>
                  <a:schemeClr val="tx2"/>
                </a:solidFill>
              </a:rPr>
              <a:t>(2024)  NC Division of Aging and Adults Services (COVID-19) </a:t>
            </a:r>
            <a:endParaRPr lang="en-US" dirty="0"/>
          </a:p>
        </p:txBody>
      </p:sp>
    </p:spTree>
    <p:extLst>
      <p:ext uri="{BB962C8B-B14F-4D97-AF65-F5344CB8AC3E}">
        <p14:creationId xmlns:p14="http://schemas.microsoft.com/office/powerpoint/2010/main" val="157983387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F374F7-E669-18C6-8F2E-F24D24C2C596}"/>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urple and white website&#10;&#10;Description automatically generated with medium confidence">
            <a:extLst>
              <a:ext uri="{FF2B5EF4-FFF2-40B4-BE49-F238E27FC236}">
                <a16:creationId xmlns:a16="http://schemas.microsoft.com/office/drawing/2014/main" id="{04FFEC57-AB32-AE69-A320-4E2E9E354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46" y="2034314"/>
            <a:ext cx="4944844" cy="3655312"/>
          </a:xfrm>
          <a:prstGeom prst="rect">
            <a:avLst/>
          </a:prstGeom>
        </p:spPr>
      </p:pic>
      <p:sp>
        <p:nvSpPr>
          <p:cNvPr id="4" name="TextBox 3">
            <a:extLst>
              <a:ext uri="{FF2B5EF4-FFF2-40B4-BE49-F238E27FC236}">
                <a16:creationId xmlns:a16="http://schemas.microsoft.com/office/drawing/2014/main" id="{28086B9D-CC55-6B86-B6CB-BB7FD1A8B6C5}"/>
              </a:ext>
            </a:extLst>
          </p:cNvPr>
          <p:cNvSpPr txBox="1"/>
          <p:nvPr/>
        </p:nvSpPr>
        <p:spPr>
          <a:xfrm>
            <a:off x="1183691" y="310455"/>
            <a:ext cx="6114080" cy="1200329"/>
          </a:xfrm>
          <a:prstGeom prst="rect">
            <a:avLst/>
          </a:prstGeom>
          <a:noFill/>
        </p:spPr>
        <p:txBody>
          <a:bodyPr wrap="square">
            <a:spAutoFit/>
          </a:bodyPr>
          <a:lstStyle/>
          <a:p>
            <a:r>
              <a:rPr lang="en-US" sz="3600" dirty="0">
                <a:solidFill>
                  <a:schemeClr val="bg1"/>
                </a:solidFill>
                <a:latin typeface="Tisa Offc Serif Pro" panose="02010504030101020102" pitchFamily="2" charset="0"/>
              </a:rPr>
              <a:t>Adult Protection Network Help Desk :  Consultation</a:t>
            </a:r>
          </a:p>
        </p:txBody>
      </p:sp>
      <p:pic>
        <p:nvPicPr>
          <p:cNvPr id="3" name="Picture 2" descr="A screenshot of a computer&#10;&#10;Description automatically generated">
            <a:extLst>
              <a:ext uri="{FF2B5EF4-FFF2-40B4-BE49-F238E27FC236}">
                <a16:creationId xmlns:a16="http://schemas.microsoft.com/office/drawing/2014/main" id="{E250EB89-83C6-3650-B3B0-CBCF86CB5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910" y="337415"/>
            <a:ext cx="4187356" cy="2805682"/>
          </a:xfrm>
          <a:prstGeom prst="rect">
            <a:avLst/>
          </a:prstGeom>
        </p:spPr>
      </p:pic>
      <p:pic>
        <p:nvPicPr>
          <p:cNvPr id="7" name="Picture 6" descr="A document with text and words&#10;&#10;Description automatically generated with medium confidence">
            <a:extLst>
              <a:ext uri="{FF2B5EF4-FFF2-40B4-BE49-F238E27FC236}">
                <a16:creationId xmlns:a16="http://schemas.microsoft.com/office/drawing/2014/main" id="{D23D7EE9-068F-97AF-A96E-B4F22D39C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4144" y="1739053"/>
            <a:ext cx="3526712" cy="4542227"/>
          </a:xfrm>
          <a:prstGeom prst="rect">
            <a:avLst/>
          </a:prstGeom>
        </p:spPr>
      </p:pic>
    </p:spTree>
    <p:extLst>
      <p:ext uri="{BB962C8B-B14F-4D97-AF65-F5344CB8AC3E}">
        <p14:creationId xmlns:p14="http://schemas.microsoft.com/office/powerpoint/2010/main" val="18665908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000" dirty="0">
                <a:latin typeface="Tisa Offc Serif Pro" panose="02010504030101020102" pitchFamily="2" charset="0"/>
              </a:rPr>
              <a:t>Adult Protection Network Help Desk:  </a:t>
            </a:r>
            <a:br>
              <a:rPr lang="en-US" sz="4000" dirty="0">
                <a:latin typeface="Tisa Offc Serif Pro" panose="02010504030101020102" pitchFamily="2" charset="0"/>
              </a:rPr>
            </a:br>
            <a:r>
              <a:rPr lang="en-US" sz="4000" dirty="0">
                <a:latin typeface="Tisa Offc Serif Pro" panose="02010504030101020102" pitchFamily="2" charset="0"/>
              </a:rPr>
              <a:t>Weekly APN Emails</a:t>
            </a:r>
          </a:p>
        </p:txBody>
      </p:sp>
      <p:sp>
        <p:nvSpPr>
          <p:cNvPr id="4" name="Slide Number Placeholder 3"/>
          <p:cNvSpPr>
            <a:spLocks noGrp="1"/>
          </p:cNvSpPr>
          <p:nvPr>
            <p:ph type="sldNum" sz="quarter" idx="12"/>
          </p:nvPr>
        </p:nvSpPr>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fld id="{263E268E-DA18-874E-8CBA-6F80F366F288}" type="slidenum">
              <a:rPr lang="en-US" smtClean="0"/>
              <a:t>21</a:t>
            </a:fld>
            <a:endParaRPr lang="en-US" dirty="0"/>
          </a:p>
        </p:txBody>
      </p:sp>
      <p:pic>
        <p:nvPicPr>
          <p:cNvPr id="6" name="Content Placeholder 5" descr="A screenshot of a webinar&#10;&#10;Description automatically generated">
            <a:extLst>
              <a:ext uri="{FF2B5EF4-FFF2-40B4-BE49-F238E27FC236}">
                <a16:creationId xmlns:a16="http://schemas.microsoft.com/office/drawing/2014/main" id="{9EF99AD2-6F7E-2F57-B269-282CB3B069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4141" y="1438275"/>
            <a:ext cx="4570670" cy="4845545"/>
          </a:xfrm>
          <a:prstGeom prst="rect">
            <a:avLst/>
          </a:prstGeom>
        </p:spPr>
      </p:pic>
      <p:pic>
        <p:nvPicPr>
          <p:cNvPr id="5" name="Picture 4" descr="A screenshot of a web page&#10;&#10;Description automatically generated">
            <a:extLst>
              <a:ext uri="{FF2B5EF4-FFF2-40B4-BE49-F238E27FC236}">
                <a16:creationId xmlns:a16="http://schemas.microsoft.com/office/drawing/2014/main" id="{BE17C0B7-E318-1078-F500-7D6F6B645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38274"/>
            <a:ext cx="4592369" cy="4845545"/>
          </a:xfrm>
          <a:prstGeom prst="rect">
            <a:avLst/>
          </a:prstGeom>
        </p:spPr>
      </p:pic>
    </p:spTree>
    <p:extLst>
      <p:ext uri="{BB962C8B-B14F-4D97-AF65-F5344CB8AC3E}">
        <p14:creationId xmlns:p14="http://schemas.microsoft.com/office/powerpoint/2010/main" val="206965437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67" y="1847850"/>
            <a:ext cx="11492005" cy="1045383"/>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800" b="1" i="0" dirty="0">
                <a:solidFill>
                  <a:srgbClr val="7030A0"/>
                </a:solidFill>
                <a:latin typeface="Bree Serif Sb" panose="02000503040000020004" pitchFamily="2" charset="77"/>
              </a:rPr>
              <a:t>Audience Check-In</a:t>
            </a:r>
          </a:p>
        </p:txBody>
      </p:sp>
      <p:sp>
        <p:nvSpPr>
          <p:cNvPr id="3" name="Subtitle 2"/>
          <p:cNvSpPr>
            <a:spLocks noGrp="1"/>
          </p:cNvSpPr>
          <p:nvPr>
            <p:ph type="subTitle" idx="4294967295"/>
          </p:nvPr>
        </p:nvSpPr>
        <p:spPr>
          <a:xfrm>
            <a:off x="351367" y="3323540"/>
            <a:ext cx="11492005" cy="1887945"/>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dirty="0">
                <a:solidFill>
                  <a:srgbClr val="7030A0"/>
                </a:solidFill>
                <a:latin typeface="Open Sans Medium" panose="020B0606030504020204" pitchFamily="34" charset="0"/>
                <a:ea typeface="Open Sans Medium" panose="020B0606030504020204" pitchFamily="34" charset="0"/>
                <a:cs typeface="Open Sans Medium" panose="020B0606030504020204" pitchFamily="34" charset="0"/>
              </a:rPr>
              <a:t>Do you get the Training Tuesday and Friday Focus emails?  Type “yes” or “no” in the chat box.</a:t>
            </a:r>
          </a:p>
        </p:txBody>
      </p:sp>
      <p:pic>
        <p:nvPicPr>
          <p:cNvPr id="6" name="Picture 5" descr="Wooden blocks with question marks">
            <a:extLst>
              <a:ext uri="{FF2B5EF4-FFF2-40B4-BE49-F238E27FC236}">
                <a16:creationId xmlns:a16="http://schemas.microsoft.com/office/drawing/2014/main" id="{D31DC5EB-70B3-C189-4D8B-B445F0D8F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262" y="4262033"/>
            <a:ext cx="3661475" cy="2440983"/>
          </a:xfrm>
          <a:prstGeom prst="rect">
            <a:avLst/>
          </a:prstGeom>
        </p:spPr>
      </p:pic>
    </p:spTree>
    <p:extLst>
      <p:ext uri="{BB962C8B-B14F-4D97-AF65-F5344CB8AC3E}">
        <p14:creationId xmlns:p14="http://schemas.microsoft.com/office/powerpoint/2010/main" val="3212743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ds in a white background">
            <a:extLst>
              <a:ext uri="{FF2B5EF4-FFF2-40B4-BE49-F238E27FC236}">
                <a16:creationId xmlns:a16="http://schemas.microsoft.com/office/drawing/2014/main" id="{AE780744-D78B-1DF6-F3FF-3AF922E91A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47993" y="1075704"/>
            <a:ext cx="7696014" cy="5369413"/>
          </a:xfrm>
          <a:prstGeom prst="rect">
            <a:avLst/>
          </a:prstGeom>
        </p:spPr>
      </p:pic>
      <p:sp>
        <p:nvSpPr>
          <p:cNvPr id="6" name="TextBox 5">
            <a:extLst>
              <a:ext uri="{FF2B5EF4-FFF2-40B4-BE49-F238E27FC236}">
                <a16:creationId xmlns:a16="http://schemas.microsoft.com/office/drawing/2014/main" id="{BED2A176-8EA6-F4F7-2E43-DC29AD0FE702}"/>
              </a:ext>
            </a:extLst>
          </p:cNvPr>
          <p:cNvSpPr txBox="1"/>
          <p:nvPr/>
        </p:nvSpPr>
        <p:spPr>
          <a:xfrm>
            <a:off x="2438400" y="6010528"/>
            <a:ext cx="7505607" cy="230832"/>
          </a:xfrm>
          <a:prstGeom prst="rect">
            <a:avLst/>
          </a:prstGeom>
          <a:noFill/>
        </p:spPr>
        <p:txBody>
          <a:bodyPr wrap="square" rtlCol="0">
            <a:spAutoFit/>
          </a:bodyPr>
          <a:lstStyle/>
          <a:p>
            <a:r>
              <a:rPr lang="en-US" sz="900" dirty="0">
                <a:hlinkClick r:id="rId4" tooltip="https://scalar.usc.edu/works/digital-writing-portfolio1/best-blog-3"/>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2" name="TextBox 1">
            <a:extLst>
              <a:ext uri="{FF2B5EF4-FFF2-40B4-BE49-F238E27FC236}">
                <a16:creationId xmlns:a16="http://schemas.microsoft.com/office/drawing/2014/main" id="{927C48B9-FB77-5222-D586-797DA38CB376}"/>
              </a:ext>
            </a:extLst>
          </p:cNvPr>
          <p:cNvSpPr txBox="1"/>
          <p:nvPr/>
        </p:nvSpPr>
        <p:spPr>
          <a:xfrm>
            <a:off x="785776" y="429373"/>
            <a:ext cx="10884447" cy="646331"/>
          </a:xfrm>
          <a:prstGeom prst="rect">
            <a:avLst/>
          </a:prstGeom>
          <a:noFill/>
        </p:spPr>
        <p:txBody>
          <a:bodyPr wrap="square" rtlCol="0">
            <a:spAutoFit/>
          </a:bodyPr>
          <a:lstStyle/>
          <a:p>
            <a:r>
              <a:rPr lang="en-US" sz="3600" dirty="0">
                <a:solidFill>
                  <a:schemeClr val="bg1"/>
                </a:solidFill>
                <a:latin typeface="Tisa Offc Serif Pro" panose="02010504030101020102" pitchFamily="2" charset="0"/>
              </a:rPr>
              <a:t>Adult Protection Network Help Desk: Connections</a:t>
            </a:r>
          </a:p>
        </p:txBody>
      </p:sp>
    </p:spTree>
    <p:extLst>
      <p:ext uri="{BB962C8B-B14F-4D97-AF65-F5344CB8AC3E}">
        <p14:creationId xmlns:p14="http://schemas.microsoft.com/office/powerpoint/2010/main" val="57516836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E75D2-E075-C770-C51E-B55884E998F6}"/>
              </a:ext>
            </a:extLst>
          </p:cNvPr>
          <p:cNvSpPr txBox="1"/>
          <p:nvPr/>
        </p:nvSpPr>
        <p:spPr>
          <a:xfrm>
            <a:off x="913839" y="1588264"/>
            <a:ext cx="4657165" cy="2862322"/>
          </a:xfrm>
          <a:prstGeom prst="rect">
            <a:avLst/>
          </a:prstGeom>
          <a:noFill/>
        </p:spPr>
        <p:txBody>
          <a:bodyPr wrap="square" rtlCol="0">
            <a:spAutoFit/>
          </a:bodyPr>
          <a:lstStyle/>
          <a:p>
            <a:pPr algn="ctr"/>
            <a:r>
              <a:rPr lang="en-US" sz="3600" dirty="0">
                <a:solidFill>
                  <a:schemeClr val="bg1"/>
                </a:solidFill>
              </a:rPr>
              <a:t>How many counties in North Carolina have connected with the Help Desk for support?</a:t>
            </a:r>
          </a:p>
        </p:txBody>
      </p:sp>
      <p:sp>
        <p:nvSpPr>
          <p:cNvPr id="4" name="Hexagon 3">
            <a:extLst>
              <a:ext uri="{FF2B5EF4-FFF2-40B4-BE49-F238E27FC236}">
                <a16:creationId xmlns:a16="http://schemas.microsoft.com/office/drawing/2014/main" id="{317F9B87-43FF-9C74-1254-8CC01A461DC4}"/>
              </a:ext>
            </a:extLst>
          </p:cNvPr>
          <p:cNvSpPr/>
          <p:nvPr/>
        </p:nvSpPr>
        <p:spPr>
          <a:xfrm>
            <a:off x="8582025" y="1734536"/>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 36</a:t>
            </a:r>
          </a:p>
        </p:txBody>
      </p:sp>
      <p:sp>
        <p:nvSpPr>
          <p:cNvPr id="5" name="Hexagon 4">
            <a:extLst>
              <a:ext uri="{FF2B5EF4-FFF2-40B4-BE49-F238E27FC236}">
                <a16:creationId xmlns:a16="http://schemas.microsoft.com/office/drawing/2014/main" id="{F2CEF7EF-484B-1F4C-1BA9-547E21696CC1}"/>
              </a:ext>
            </a:extLst>
          </p:cNvPr>
          <p:cNvSpPr/>
          <p:nvPr/>
        </p:nvSpPr>
        <p:spPr>
          <a:xfrm>
            <a:off x="7143750" y="3104163"/>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 50  </a:t>
            </a:r>
          </a:p>
        </p:txBody>
      </p:sp>
      <p:sp>
        <p:nvSpPr>
          <p:cNvPr id="6" name="Hexagon 5">
            <a:extLst>
              <a:ext uri="{FF2B5EF4-FFF2-40B4-BE49-F238E27FC236}">
                <a16:creationId xmlns:a16="http://schemas.microsoft.com/office/drawing/2014/main" id="{5E66193E-2B22-E28B-4359-5ED84CB46BF1}"/>
              </a:ext>
            </a:extLst>
          </p:cNvPr>
          <p:cNvSpPr/>
          <p:nvPr/>
        </p:nvSpPr>
        <p:spPr>
          <a:xfrm>
            <a:off x="7143750" y="1734536"/>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 19</a:t>
            </a:r>
          </a:p>
        </p:txBody>
      </p:sp>
      <p:sp>
        <p:nvSpPr>
          <p:cNvPr id="7" name="Hexagon 6">
            <a:extLst>
              <a:ext uri="{FF2B5EF4-FFF2-40B4-BE49-F238E27FC236}">
                <a16:creationId xmlns:a16="http://schemas.microsoft.com/office/drawing/2014/main" id="{0FD0D020-8126-405A-2F1E-44E23194279C}"/>
              </a:ext>
            </a:extLst>
          </p:cNvPr>
          <p:cNvSpPr/>
          <p:nvPr/>
        </p:nvSpPr>
        <p:spPr>
          <a:xfrm>
            <a:off x="8582025" y="3090692"/>
            <a:ext cx="1276350" cy="1200150"/>
          </a:xfrm>
          <a:prstGeom prst="hexagon">
            <a:avLst/>
          </a:prstGeom>
          <a:solidFill>
            <a:srgbClr val="F8991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 61</a:t>
            </a:r>
          </a:p>
        </p:txBody>
      </p:sp>
      <p:sp>
        <p:nvSpPr>
          <p:cNvPr id="10" name="Rectangle 9">
            <a:extLst>
              <a:ext uri="{FF2B5EF4-FFF2-40B4-BE49-F238E27FC236}">
                <a16:creationId xmlns:a16="http://schemas.microsoft.com/office/drawing/2014/main" id="{2522EC2E-8D3B-2028-A764-432FB2829BC8}"/>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305588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74385-9C90-C917-4318-846DA4C1E577}"/>
              </a:ext>
            </a:extLst>
          </p:cNvPr>
          <p:cNvSpPr>
            <a:spLocks noGrp="1"/>
          </p:cNvSpPr>
          <p:nvPr>
            <p:ph type="title"/>
          </p:nvPr>
        </p:nvSpPr>
        <p:spPr>
          <a:xfrm>
            <a:off x="1079500" y="427021"/>
            <a:ext cx="10033000" cy="68842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dirty="0"/>
              <a:t>Adult Protection Network Website</a:t>
            </a:r>
          </a:p>
        </p:txBody>
      </p:sp>
      <p:pic>
        <p:nvPicPr>
          <p:cNvPr id="4" name="Picture 3" descr="A screenshot of the Adult Protection Network home page.">
            <a:extLst>
              <a:ext uri="{FF2B5EF4-FFF2-40B4-BE49-F238E27FC236}">
                <a16:creationId xmlns:a16="http://schemas.microsoft.com/office/drawing/2014/main" id="{DE4A5EA0-33D4-2158-A723-1F7E599ABE12}"/>
              </a:ext>
            </a:extLst>
          </p:cNvPr>
          <p:cNvPicPr>
            <a:picLocks noChangeAspect="1"/>
          </p:cNvPicPr>
          <p:nvPr/>
        </p:nvPicPr>
        <p:blipFill>
          <a:blip r:embed="rId3"/>
          <a:stretch>
            <a:fillRect/>
          </a:stretch>
        </p:blipFill>
        <p:spPr>
          <a:xfrm>
            <a:off x="586154" y="609600"/>
            <a:ext cx="11154743" cy="5861557"/>
          </a:xfrm>
          <a:prstGeom prst="rect">
            <a:avLst/>
          </a:prstGeom>
        </p:spPr>
      </p:pic>
      <p:sp>
        <p:nvSpPr>
          <p:cNvPr id="3" name="Oval 2">
            <a:extLst>
              <a:ext uri="{FF2B5EF4-FFF2-40B4-BE49-F238E27FC236}">
                <a16:creationId xmlns:a16="http://schemas.microsoft.com/office/drawing/2014/main" id="{6203EA63-0647-A0E9-0A4A-80BA140FE472}"/>
              </a:ext>
            </a:extLst>
          </p:cNvPr>
          <p:cNvSpPr/>
          <p:nvPr/>
        </p:nvSpPr>
        <p:spPr>
          <a:xfrm>
            <a:off x="6747737" y="427022"/>
            <a:ext cx="1549831" cy="68842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p>
        </p:txBody>
      </p:sp>
    </p:spTree>
    <p:extLst>
      <p:ext uri="{BB962C8B-B14F-4D97-AF65-F5344CB8AC3E}">
        <p14:creationId xmlns:p14="http://schemas.microsoft.com/office/powerpoint/2010/main" val="96232177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B9A0-8044-87FC-1F08-BF32367AE985}"/>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dirty="0"/>
          </a:p>
        </p:txBody>
      </p:sp>
      <p:pic>
        <p:nvPicPr>
          <p:cNvPr id="4" name="Picture 3" descr="A screenshot of a video&#10;&#10;Description automatically generated">
            <a:extLst>
              <a:ext uri="{FF2B5EF4-FFF2-40B4-BE49-F238E27FC236}">
                <a16:creationId xmlns:a16="http://schemas.microsoft.com/office/drawing/2014/main" id="{CAAA8DD3-2377-F045-03DA-4B836EC6C511}"/>
              </a:ext>
            </a:extLst>
          </p:cNvPr>
          <p:cNvPicPr>
            <a:picLocks noChangeAspect="1"/>
          </p:cNvPicPr>
          <p:nvPr/>
        </p:nvPicPr>
        <p:blipFill>
          <a:blip r:embed="rId3"/>
          <a:stretch>
            <a:fillRect/>
          </a:stretch>
        </p:blipFill>
        <p:spPr>
          <a:xfrm>
            <a:off x="537274" y="537276"/>
            <a:ext cx="11076121" cy="5827361"/>
          </a:xfrm>
          <a:prstGeom prst="rect">
            <a:avLst/>
          </a:prstGeom>
        </p:spPr>
      </p:pic>
    </p:spTree>
    <p:extLst>
      <p:ext uri="{BB962C8B-B14F-4D97-AF65-F5344CB8AC3E}">
        <p14:creationId xmlns:p14="http://schemas.microsoft.com/office/powerpoint/2010/main" val="2436930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54D051-FD15-303B-F440-3D00A11B39E8}"/>
              </a:ext>
            </a:extLst>
          </p:cNvPr>
          <p:cNvSpPr txBox="1"/>
          <p:nvPr/>
        </p:nvSpPr>
        <p:spPr>
          <a:xfrm>
            <a:off x="1166813" y="662672"/>
            <a:ext cx="8596312" cy="1200329"/>
          </a:xfrm>
          <a:prstGeom prst="rect">
            <a:avLst/>
          </a:prstGeom>
          <a:noFill/>
        </p:spPr>
        <p:txBody>
          <a:bodyPr wrap="square">
            <a:spAutoFit/>
          </a:bodyPr>
          <a:lstStyle/>
          <a:p>
            <a:r>
              <a:rPr lang="en-US" sz="3600" b="1" i="0" dirty="0">
                <a:solidFill>
                  <a:schemeClr val="bg1"/>
                </a:solidFill>
                <a:latin typeface="Tisa Offc Serif Pro" panose="02010504030101020102" pitchFamily="2" charset="0"/>
              </a:rPr>
              <a:t>Module Series:  Building Adult Protection Multidisciplinary Teams</a:t>
            </a:r>
            <a:endParaRPr lang="en-US" sz="3600" dirty="0">
              <a:solidFill>
                <a:schemeClr val="bg1"/>
              </a:solidFill>
              <a:latin typeface="Tisa Offc Serif Pro" panose="02010504030101020102" pitchFamily="2" charset="0"/>
            </a:endParaRPr>
          </a:p>
        </p:txBody>
      </p:sp>
      <p:sp>
        <p:nvSpPr>
          <p:cNvPr id="5" name="Subtitle 2"/>
          <p:cNvSpPr txBox="1">
            <a:spLocks/>
          </p:cNvSpPr>
          <p:nvPr/>
        </p:nvSpPr>
        <p:spPr>
          <a:xfrm>
            <a:off x="500063" y="2142127"/>
            <a:ext cx="11492005" cy="1887945"/>
          </a:xfrm>
          <a:prstGeom prst="rect">
            <a:avLst/>
          </a:prstGeom>
        </p:spPr>
        <p:txBody>
          <a:bodyPr/>
          <a:lstStyle>
            <a:defPPr>
              <a:defRPr lang="en-US"/>
            </a:defPPr>
            <a:lvl1pPr marL="0" indent="-342900" algn="l" defTabSz="609585" rtl="0" eaLnBrk="1" latinLnBrk="0" hangingPunct="1">
              <a:spcBef>
                <a:spcPct val="20000"/>
              </a:spcBef>
              <a:buFont typeface="Arial"/>
              <a:buChar char="•"/>
              <a:defRPr sz="2400" kern="1200">
                <a:solidFill>
                  <a:schemeClr val="tx1"/>
                </a:solidFill>
                <a:latin typeface="+mn-lt"/>
                <a:ea typeface="+mn-ea"/>
                <a:cs typeface="+mn-cs"/>
              </a:defRPr>
            </a:lvl1pPr>
            <a:lvl2pPr marL="609585" indent="-285750" algn="l" defTabSz="609585" rtl="0" eaLnBrk="1" latinLnBrk="0" hangingPunct="1">
              <a:spcBef>
                <a:spcPct val="20000"/>
              </a:spcBef>
              <a:buFont typeface="Arial"/>
              <a:buChar char="–"/>
              <a:defRPr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indent="0">
              <a:buFont typeface="Arial"/>
              <a:buNone/>
            </a:pPr>
            <a:r>
              <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rPr>
              <a:t>What:  13 e-learning modules</a:t>
            </a:r>
          </a:p>
          <a:p>
            <a:pPr indent="0">
              <a:buFont typeface="Arial"/>
              <a:buNone/>
            </a:pPr>
            <a:endPar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endParaRPr>
          </a:p>
          <a:p>
            <a:pPr indent="0">
              <a:buFont typeface="Arial"/>
              <a:buNone/>
            </a:pPr>
            <a:r>
              <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rPr>
              <a:t>Audience:  Current and potential MDT members</a:t>
            </a:r>
          </a:p>
          <a:p>
            <a:pPr indent="0">
              <a:buFont typeface="Arial"/>
              <a:buNone/>
            </a:pPr>
            <a:endPar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endParaRPr>
          </a:p>
          <a:p>
            <a:pPr indent="0">
              <a:buFont typeface="Arial"/>
              <a:buNone/>
            </a:pPr>
            <a:r>
              <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rPr>
              <a:t>Availability:  Adult Services Learning </a:t>
            </a:r>
          </a:p>
          <a:p>
            <a:pPr indent="0">
              <a:buFont typeface="Arial"/>
              <a:buNone/>
            </a:pPr>
            <a:r>
              <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rPr>
              <a:t>Management System</a:t>
            </a:r>
          </a:p>
          <a:p>
            <a:pPr indent="0">
              <a:buFont typeface="Arial"/>
              <a:buNone/>
            </a:pPr>
            <a:endPar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endParaRPr>
          </a:p>
          <a:p>
            <a:pPr indent="0">
              <a:buFont typeface="Arial"/>
              <a:buNone/>
            </a:pPr>
            <a:r>
              <a:rPr lang="en-US" dirty="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rPr>
              <a:t>Coming soon to the APN website!</a:t>
            </a:r>
          </a:p>
        </p:txBody>
      </p:sp>
      <p:pic>
        <p:nvPicPr>
          <p:cNvPr id="7" name="Picture 6" descr="A screenshot of a computer&#10;&#10;Description automatically generated">
            <a:extLst>
              <a:ext uri="{FF2B5EF4-FFF2-40B4-BE49-F238E27FC236}">
                <a16:creationId xmlns:a16="http://schemas.microsoft.com/office/drawing/2014/main" id="{F2189577-5981-4A2C-B1DC-5E7955152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515" y="2601322"/>
            <a:ext cx="4498003" cy="2857500"/>
          </a:xfrm>
          <a:prstGeom prst="rect">
            <a:avLst/>
          </a:prstGeom>
        </p:spPr>
      </p:pic>
    </p:spTree>
    <p:extLst>
      <p:ext uri="{BB962C8B-B14F-4D97-AF65-F5344CB8AC3E}">
        <p14:creationId xmlns:p14="http://schemas.microsoft.com/office/powerpoint/2010/main" val="95399013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67" y="1847850"/>
            <a:ext cx="11492005" cy="1045383"/>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800" b="1" i="0" dirty="0">
                <a:solidFill>
                  <a:srgbClr val="7030A0"/>
                </a:solidFill>
                <a:latin typeface="Bree Serif Sb" panose="02000503040000020004" pitchFamily="2" charset="77"/>
              </a:rPr>
              <a:t>Audience Check-In</a:t>
            </a:r>
          </a:p>
        </p:txBody>
      </p:sp>
      <p:sp>
        <p:nvSpPr>
          <p:cNvPr id="3" name="Subtitle 2"/>
          <p:cNvSpPr>
            <a:spLocks noGrp="1"/>
          </p:cNvSpPr>
          <p:nvPr>
            <p:ph type="subTitle" idx="4294967295"/>
          </p:nvPr>
        </p:nvSpPr>
        <p:spPr>
          <a:xfrm>
            <a:off x="351367" y="3323540"/>
            <a:ext cx="11492005" cy="1887945"/>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dirty="0">
                <a:solidFill>
                  <a:srgbClr val="7030A0"/>
                </a:solidFill>
                <a:latin typeface="Open Sans Medium" panose="020B0606030504020204" pitchFamily="34" charset="0"/>
                <a:ea typeface="Open Sans Medium" panose="020B0606030504020204" pitchFamily="34" charset="0"/>
                <a:cs typeface="Open Sans Medium" panose="020B0606030504020204" pitchFamily="34" charset="0"/>
              </a:rPr>
              <a:t>Have you accessed the e-learning modules from the Adult Services Learning Management System?  Type “yes” or “no” in the chat box.</a:t>
            </a:r>
          </a:p>
        </p:txBody>
      </p:sp>
      <p:pic>
        <p:nvPicPr>
          <p:cNvPr id="4" name="Picture 3" descr="Wooden blocks with question marks">
            <a:extLst>
              <a:ext uri="{FF2B5EF4-FFF2-40B4-BE49-F238E27FC236}">
                <a16:creationId xmlns:a16="http://schemas.microsoft.com/office/drawing/2014/main" id="{3BD3B60D-52F2-7AA5-42BB-A46F607A4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262" y="4262033"/>
            <a:ext cx="3661475" cy="2440983"/>
          </a:xfrm>
          <a:prstGeom prst="rect">
            <a:avLst/>
          </a:prstGeom>
        </p:spPr>
      </p:pic>
    </p:spTree>
    <p:extLst>
      <p:ext uri="{BB962C8B-B14F-4D97-AF65-F5344CB8AC3E}">
        <p14:creationId xmlns:p14="http://schemas.microsoft.com/office/powerpoint/2010/main" val="29063377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E2A70"/>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FA99A09-AEB0-42CD-8B5B-E8F053F74125}"/>
              </a:ext>
            </a:extLst>
          </p:cNvPr>
          <p:cNvGrpSpPr/>
          <p:nvPr/>
        </p:nvGrpSpPr>
        <p:grpSpPr>
          <a:xfrm>
            <a:off x="3752317" y="3686412"/>
            <a:ext cx="4520895" cy="2550149"/>
            <a:chOff x="3436938" y="3148578"/>
            <a:chExt cx="5354638" cy="3020448"/>
          </a:xfrm>
        </p:grpSpPr>
        <p:sp>
          <p:nvSpPr>
            <p:cNvPr id="37" name="Freeform 5">
              <a:extLst>
                <a:ext uri="{FF2B5EF4-FFF2-40B4-BE49-F238E27FC236}">
                  <a16:creationId xmlns:a16="http://schemas.microsoft.com/office/drawing/2014/main" id="{80A63A11-3F72-4939-BD8E-9D7806FCB04F}"/>
                </a:ext>
              </a:extLst>
            </p:cNvPr>
            <p:cNvSpPr>
              <a:spLocks/>
            </p:cNvSpPr>
            <p:nvPr/>
          </p:nvSpPr>
          <p:spPr bwMode="auto">
            <a:xfrm>
              <a:off x="4816475" y="3582988"/>
              <a:ext cx="3048000" cy="2344738"/>
            </a:xfrm>
            <a:custGeom>
              <a:avLst/>
              <a:gdLst>
                <a:gd name="T0" fmla="*/ 867 w 1566"/>
                <a:gd name="T1" fmla="*/ 0 h 1204"/>
                <a:gd name="T2" fmla="*/ 0 w 1566"/>
                <a:gd name="T3" fmla="*/ 831 h 1204"/>
                <a:gd name="T4" fmla="*/ 64 w 1566"/>
                <a:gd name="T5" fmla="*/ 898 h 1204"/>
                <a:gd name="T6" fmla="*/ 178 w 1566"/>
                <a:gd name="T7" fmla="*/ 968 h 1204"/>
                <a:gd name="T8" fmla="*/ 218 w 1566"/>
                <a:gd name="T9" fmla="*/ 924 h 1204"/>
                <a:gd name="T10" fmla="*/ 764 w 1566"/>
                <a:gd name="T11" fmla="*/ 1204 h 1204"/>
                <a:gd name="T12" fmla="*/ 1438 w 1566"/>
                <a:gd name="T13" fmla="*/ 790 h 1204"/>
                <a:gd name="T14" fmla="*/ 1566 w 1566"/>
                <a:gd name="T15" fmla="*/ 648 h 1204"/>
                <a:gd name="T16" fmla="*/ 867 w 1566"/>
                <a:gd name="T17" fmla="*/ 0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6" h="1204">
                  <a:moveTo>
                    <a:pt x="867" y="0"/>
                  </a:moveTo>
                  <a:cubicBezTo>
                    <a:pt x="867" y="0"/>
                    <a:pt x="20" y="739"/>
                    <a:pt x="0" y="831"/>
                  </a:cubicBezTo>
                  <a:cubicBezTo>
                    <a:pt x="0" y="831"/>
                    <a:pt x="32" y="850"/>
                    <a:pt x="64" y="898"/>
                  </a:cubicBezTo>
                  <a:cubicBezTo>
                    <a:pt x="101" y="953"/>
                    <a:pt x="150" y="979"/>
                    <a:pt x="178" y="968"/>
                  </a:cubicBezTo>
                  <a:cubicBezTo>
                    <a:pt x="218" y="953"/>
                    <a:pt x="218" y="924"/>
                    <a:pt x="218" y="924"/>
                  </a:cubicBezTo>
                  <a:cubicBezTo>
                    <a:pt x="764" y="1204"/>
                    <a:pt x="764" y="1204"/>
                    <a:pt x="764" y="1204"/>
                  </a:cubicBezTo>
                  <a:cubicBezTo>
                    <a:pt x="764" y="1204"/>
                    <a:pt x="974" y="1166"/>
                    <a:pt x="1438" y="790"/>
                  </a:cubicBezTo>
                  <a:cubicBezTo>
                    <a:pt x="1566" y="648"/>
                    <a:pt x="1566" y="648"/>
                    <a:pt x="1566" y="648"/>
                  </a:cubicBezTo>
                  <a:lnTo>
                    <a:pt x="867" y="0"/>
                  </a:lnTo>
                  <a:close/>
                </a:path>
              </a:pathLst>
            </a:custGeom>
            <a:solidFill>
              <a:srgbClr val="CE894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38" name="Freeform 6">
              <a:extLst>
                <a:ext uri="{FF2B5EF4-FFF2-40B4-BE49-F238E27FC236}">
                  <a16:creationId xmlns:a16="http://schemas.microsoft.com/office/drawing/2014/main" id="{207445B6-D043-4538-9591-5C27A4E58A8B}"/>
                </a:ext>
              </a:extLst>
            </p:cNvPr>
            <p:cNvSpPr>
              <a:spLocks/>
            </p:cNvSpPr>
            <p:nvPr/>
          </p:nvSpPr>
          <p:spPr bwMode="auto">
            <a:xfrm>
              <a:off x="4006850" y="3225801"/>
              <a:ext cx="3779838" cy="2876550"/>
            </a:xfrm>
            <a:custGeom>
              <a:avLst/>
              <a:gdLst>
                <a:gd name="T0" fmla="*/ 418 w 1942"/>
                <a:gd name="T1" fmla="*/ 196 h 1476"/>
                <a:gd name="T2" fmla="*/ 618 w 1942"/>
                <a:gd name="T3" fmla="*/ 225 h 1476"/>
                <a:gd name="T4" fmla="*/ 986 w 1942"/>
                <a:gd name="T5" fmla="*/ 72 h 1476"/>
                <a:gd name="T6" fmla="*/ 1223 w 1942"/>
                <a:gd name="T7" fmla="*/ 98 h 1476"/>
                <a:gd name="T8" fmla="*/ 1300 w 1942"/>
                <a:gd name="T9" fmla="*/ 423 h 1476"/>
                <a:gd name="T10" fmla="*/ 1609 w 1942"/>
                <a:gd name="T11" fmla="*/ 670 h 1476"/>
                <a:gd name="T12" fmla="*/ 1828 w 1942"/>
                <a:gd name="T13" fmla="*/ 890 h 1476"/>
                <a:gd name="T14" fmla="*/ 1886 w 1942"/>
                <a:gd name="T15" fmla="*/ 951 h 1476"/>
                <a:gd name="T16" fmla="*/ 1864 w 1942"/>
                <a:gd name="T17" fmla="*/ 1098 h 1476"/>
                <a:gd name="T18" fmla="*/ 1724 w 1942"/>
                <a:gd name="T19" fmla="*/ 1077 h 1476"/>
                <a:gd name="T20" fmla="*/ 1421 w 1942"/>
                <a:gd name="T21" fmla="*/ 798 h 1476"/>
                <a:gd name="T22" fmla="*/ 1423 w 1942"/>
                <a:gd name="T23" fmla="*/ 822 h 1476"/>
                <a:gd name="T24" fmla="*/ 1624 w 1942"/>
                <a:gd name="T25" fmla="*/ 1024 h 1476"/>
                <a:gd name="T26" fmla="*/ 1700 w 1942"/>
                <a:gd name="T27" fmla="*/ 1107 h 1476"/>
                <a:gd name="T28" fmla="*/ 1680 w 1942"/>
                <a:gd name="T29" fmla="*/ 1225 h 1476"/>
                <a:gd name="T30" fmla="*/ 1520 w 1942"/>
                <a:gd name="T31" fmla="*/ 1221 h 1476"/>
                <a:gd name="T32" fmla="*/ 1310 w 1942"/>
                <a:gd name="T33" fmla="*/ 1031 h 1476"/>
                <a:gd name="T34" fmla="*/ 1299 w 1942"/>
                <a:gd name="T35" fmla="*/ 1045 h 1476"/>
                <a:gd name="T36" fmla="*/ 1517 w 1942"/>
                <a:gd name="T37" fmla="*/ 1264 h 1476"/>
                <a:gd name="T38" fmla="*/ 1364 w 1942"/>
                <a:gd name="T39" fmla="*/ 1365 h 1476"/>
                <a:gd name="T40" fmla="*/ 1119 w 1942"/>
                <a:gd name="T41" fmla="*/ 1188 h 1476"/>
                <a:gd name="T42" fmla="*/ 1113 w 1942"/>
                <a:gd name="T43" fmla="*/ 1203 h 1476"/>
                <a:gd name="T44" fmla="*/ 1356 w 1942"/>
                <a:gd name="T45" fmla="*/ 1376 h 1476"/>
                <a:gd name="T46" fmla="*/ 1204 w 1942"/>
                <a:gd name="T47" fmla="*/ 1427 h 1476"/>
                <a:gd name="T48" fmla="*/ 594 w 1942"/>
                <a:gd name="T49" fmla="*/ 1151 h 1476"/>
                <a:gd name="T50" fmla="*/ 397 w 1942"/>
                <a:gd name="T51" fmla="*/ 1022 h 1476"/>
                <a:gd name="T52" fmla="*/ 0 w 1942"/>
                <a:gd name="T53" fmla="*/ 856 h 1476"/>
                <a:gd name="T54" fmla="*/ 263 w 1942"/>
                <a:gd name="T55" fmla="*/ 148 h 1476"/>
                <a:gd name="T56" fmla="*/ 418 w 1942"/>
                <a:gd name="T57" fmla="*/ 196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2" h="1476">
                  <a:moveTo>
                    <a:pt x="418" y="196"/>
                  </a:moveTo>
                  <a:cubicBezTo>
                    <a:pt x="418" y="196"/>
                    <a:pt x="501" y="273"/>
                    <a:pt x="618" y="225"/>
                  </a:cubicBezTo>
                  <a:cubicBezTo>
                    <a:pt x="986" y="72"/>
                    <a:pt x="986" y="72"/>
                    <a:pt x="986" y="72"/>
                  </a:cubicBezTo>
                  <a:cubicBezTo>
                    <a:pt x="986" y="72"/>
                    <a:pt x="1113" y="0"/>
                    <a:pt x="1223" y="98"/>
                  </a:cubicBezTo>
                  <a:cubicBezTo>
                    <a:pt x="1223" y="98"/>
                    <a:pt x="1080" y="350"/>
                    <a:pt x="1300" y="423"/>
                  </a:cubicBezTo>
                  <a:cubicBezTo>
                    <a:pt x="1300" y="423"/>
                    <a:pt x="1506" y="552"/>
                    <a:pt x="1609" y="670"/>
                  </a:cubicBezTo>
                  <a:cubicBezTo>
                    <a:pt x="1661" y="729"/>
                    <a:pt x="1775" y="833"/>
                    <a:pt x="1828" y="890"/>
                  </a:cubicBezTo>
                  <a:cubicBezTo>
                    <a:pt x="1842" y="905"/>
                    <a:pt x="1872" y="929"/>
                    <a:pt x="1886" y="951"/>
                  </a:cubicBezTo>
                  <a:cubicBezTo>
                    <a:pt x="1906" y="982"/>
                    <a:pt x="1942" y="1048"/>
                    <a:pt x="1864" y="1098"/>
                  </a:cubicBezTo>
                  <a:cubicBezTo>
                    <a:pt x="1864" y="1098"/>
                    <a:pt x="1810" y="1147"/>
                    <a:pt x="1724" y="1077"/>
                  </a:cubicBezTo>
                  <a:cubicBezTo>
                    <a:pt x="1643" y="1012"/>
                    <a:pt x="1506" y="868"/>
                    <a:pt x="1421" y="798"/>
                  </a:cubicBezTo>
                  <a:cubicBezTo>
                    <a:pt x="1417" y="794"/>
                    <a:pt x="1395" y="787"/>
                    <a:pt x="1423" y="822"/>
                  </a:cubicBezTo>
                  <a:cubicBezTo>
                    <a:pt x="1457" y="865"/>
                    <a:pt x="1624" y="1024"/>
                    <a:pt x="1624" y="1024"/>
                  </a:cubicBezTo>
                  <a:cubicBezTo>
                    <a:pt x="1624" y="1024"/>
                    <a:pt x="1687" y="1081"/>
                    <a:pt x="1700" y="1107"/>
                  </a:cubicBezTo>
                  <a:cubicBezTo>
                    <a:pt x="1711" y="1130"/>
                    <a:pt x="1728" y="1180"/>
                    <a:pt x="1680" y="1225"/>
                  </a:cubicBezTo>
                  <a:cubicBezTo>
                    <a:pt x="1680" y="1225"/>
                    <a:pt x="1612" y="1295"/>
                    <a:pt x="1520" y="1221"/>
                  </a:cubicBezTo>
                  <a:cubicBezTo>
                    <a:pt x="1310" y="1031"/>
                    <a:pt x="1310" y="1031"/>
                    <a:pt x="1310" y="1031"/>
                  </a:cubicBezTo>
                  <a:cubicBezTo>
                    <a:pt x="1310" y="1031"/>
                    <a:pt x="1265" y="994"/>
                    <a:pt x="1299" y="1045"/>
                  </a:cubicBezTo>
                  <a:cubicBezTo>
                    <a:pt x="1299" y="1045"/>
                    <a:pt x="1511" y="1238"/>
                    <a:pt x="1517" y="1264"/>
                  </a:cubicBezTo>
                  <a:cubicBezTo>
                    <a:pt x="1534" y="1339"/>
                    <a:pt x="1472" y="1424"/>
                    <a:pt x="1364" y="1365"/>
                  </a:cubicBezTo>
                  <a:cubicBezTo>
                    <a:pt x="1119" y="1188"/>
                    <a:pt x="1119" y="1188"/>
                    <a:pt x="1119" y="1188"/>
                  </a:cubicBezTo>
                  <a:cubicBezTo>
                    <a:pt x="1119" y="1188"/>
                    <a:pt x="1095" y="1181"/>
                    <a:pt x="1113" y="1203"/>
                  </a:cubicBezTo>
                  <a:cubicBezTo>
                    <a:pt x="1113" y="1203"/>
                    <a:pt x="1341" y="1360"/>
                    <a:pt x="1356" y="1376"/>
                  </a:cubicBezTo>
                  <a:cubicBezTo>
                    <a:pt x="1376" y="1397"/>
                    <a:pt x="1311" y="1476"/>
                    <a:pt x="1204" y="1427"/>
                  </a:cubicBezTo>
                  <a:cubicBezTo>
                    <a:pt x="1052" y="1358"/>
                    <a:pt x="742" y="1230"/>
                    <a:pt x="594" y="1151"/>
                  </a:cubicBezTo>
                  <a:cubicBezTo>
                    <a:pt x="542" y="1123"/>
                    <a:pt x="436" y="1054"/>
                    <a:pt x="397" y="1022"/>
                  </a:cubicBezTo>
                  <a:cubicBezTo>
                    <a:pt x="397" y="1022"/>
                    <a:pt x="237" y="891"/>
                    <a:pt x="0" y="856"/>
                  </a:cubicBezTo>
                  <a:cubicBezTo>
                    <a:pt x="263" y="148"/>
                    <a:pt x="263" y="148"/>
                    <a:pt x="263" y="148"/>
                  </a:cubicBezTo>
                  <a:lnTo>
                    <a:pt x="418" y="196"/>
                  </a:lnTo>
                  <a:close/>
                </a:path>
              </a:pathLst>
            </a:custGeom>
            <a:solidFill>
              <a:srgbClr val="F1AA6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39" name="Freeform 7">
              <a:extLst>
                <a:ext uri="{FF2B5EF4-FFF2-40B4-BE49-F238E27FC236}">
                  <a16:creationId xmlns:a16="http://schemas.microsoft.com/office/drawing/2014/main" id="{BA61E1B4-9957-4B61-ADCC-4FC5F7A06B6C}"/>
                </a:ext>
              </a:extLst>
            </p:cNvPr>
            <p:cNvSpPr>
              <a:spLocks/>
            </p:cNvSpPr>
            <p:nvPr/>
          </p:nvSpPr>
          <p:spPr bwMode="auto">
            <a:xfrm>
              <a:off x="5067300" y="5305426"/>
              <a:ext cx="627063" cy="585788"/>
            </a:xfrm>
            <a:custGeom>
              <a:avLst/>
              <a:gdLst>
                <a:gd name="T0" fmla="*/ 37 w 322"/>
                <a:gd name="T1" fmla="*/ 120 h 301"/>
                <a:gd name="T2" fmla="*/ 130 w 322"/>
                <a:gd name="T3" fmla="*/ 40 h 301"/>
                <a:gd name="T4" fmla="*/ 304 w 322"/>
                <a:gd name="T5" fmla="*/ 121 h 301"/>
                <a:gd name="T6" fmla="*/ 209 w 322"/>
                <a:gd name="T7" fmla="*/ 257 h 301"/>
                <a:gd name="T8" fmla="*/ 46 w 322"/>
                <a:gd name="T9" fmla="*/ 218 h 301"/>
                <a:gd name="T10" fmla="*/ 37 w 322"/>
                <a:gd name="T11" fmla="*/ 120 h 301"/>
              </a:gdLst>
              <a:ahLst/>
              <a:cxnLst>
                <a:cxn ang="0">
                  <a:pos x="T0" y="T1"/>
                </a:cxn>
                <a:cxn ang="0">
                  <a:pos x="T2" y="T3"/>
                </a:cxn>
                <a:cxn ang="0">
                  <a:pos x="T4" y="T5"/>
                </a:cxn>
                <a:cxn ang="0">
                  <a:pos x="T6" y="T7"/>
                </a:cxn>
                <a:cxn ang="0">
                  <a:pos x="T8" y="T9"/>
                </a:cxn>
                <a:cxn ang="0">
                  <a:pos x="T10" y="T11"/>
                </a:cxn>
              </a:cxnLst>
              <a:rect l="0" t="0" r="r" b="b"/>
              <a:pathLst>
                <a:path w="322" h="301">
                  <a:moveTo>
                    <a:pt x="37" y="120"/>
                  </a:moveTo>
                  <a:cubicBezTo>
                    <a:pt x="37" y="120"/>
                    <a:pt x="96" y="60"/>
                    <a:pt x="130" y="40"/>
                  </a:cubicBezTo>
                  <a:cubicBezTo>
                    <a:pt x="199" y="0"/>
                    <a:pt x="306" y="61"/>
                    <a:pt x="304" y="121"/>
                  </a:cubicBezTo>
                  <a:cubicBezTo>
                    <a:pt x="304" y="121"/>
                    <a:pt x="322" y="183"/>
                    <a:pt x="209" y="257"/>
                  </a:cubicBezTo>
                  <a:cubicBezTo>
                    <a:pt x="188" y="270"/>
                    <a:pt x="124" y="301"/>
                    <a:pt x="46" y="218"/>
                  </a:cubicBezTo>
                  <a:cubicBezTo>
                    <a:pt x="46" y="218"/>
                    <a:pt x="0" y="164"/>
                    <a:pt x="37" y="120"/>
                  </a:cubicBezTo>
                  <a:close/>
                </a:path>
              </a:pathLst>
            </a:custGeom>
            <a:solidFill>
              <a:srgbClr val="EF9C5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0" name="Freeform 8">
              <a:extLst>
                <a:ext uri="{FF2B5EF4-FFF2-40B4-BE49-F238E27FC236}">
                  <a16:creationId xmlns:a16="http://schemas.microsoft.com/office/drawing/2014/main" id="{C73F6192-DB26-481A-86C3-38CDB391FEA9}"/>
                </a:ext>
              </a:extLst>
            </p:cNvPr>
            <p:cNvSpPr>
              <a:spLocks/>
            </p:cNvSpPr>
            <p:nvPr/>
          </p:nvSpPr>
          <p:spPr bwMode="auto">
            <a:xfrm>
              <a:off x="5513388" y="5478463"/>
              <a:ext cx="542925" cy="569913"/>
            </a:xfrm>
            <a:custGeom>
              <a:avLst/>
              <a:gdLst>
                <a:gd name="T0" fmla="*/ 8 w 279"/>
                <a:gd name="T1" fmla="*/ 188 h 293"/>
                <a:gd name="T2" fmla="*/ 114 w 279"/>
                <a:gd name="T3" fmla="*/ 46 h 293"/>
                <a:gd name="T4" fmla="*/ 277 w 279"/>
                <a:gd name="T5" fmla="*/ 136 h 293"/>
                <a:gd name="T6" fmla="*/ 181 w 279"/>
                <a:gd name="T7" fmla="*/ 272 h 293"/>
                <a:gd name="T8" fmla="*/ 8 w 279"/>
                <a:gd name="T9" fmla="*/ 188 h 293"/>
              </a:gdLst>
              <a:ahLst/>
              <a:cxnLst>
                <a:cxn ang="0">
                  <a:pos x="T0" y="T1"/>
                </a:cxn>
                <a:cxn ang="0">
                  <a:pos x="T2" y="T3"/>
                </a:cxn>
                <a:cxn ang="0">
                  <a:pos x="T4" y="T5"/>
                </a:cxn>
                <a:cxn ang="0">
                  <a:pos x="T6" y="T7"/>
                </a:cxn>
                <a:cxn ang="0">
                  <a:pos x="T8" y="T9"/>
                </a:cxn>
              </a:cxnLst>
              <a:rect l="0" t="0" r="r" b="b"/>
              <a:pathLst>
                <a:path w="279" h="293">
                  <a:moveTo>
                    <a:pt x="8" y="188"/>
                  </a:moveTo>
                  <a:cubicBezTo>
                    <a:pt x="12" y="144"/>
                    <a:pt x="84" y="71"/>
                    <a:pt x="114" y="46"/>
                  </a:cubicBezTo>
                  <a:cubicBezTo>
                    <a:pt x="150" y="17"/>
                    <a:pt x="279" y="0"/>
                    <a:pt x="277" y="136"/>
                  </a:cubicBezTo>
                  <a:cubicBezTo>
                    <a:pt x="277" y="136"/>
                    <a:pt x="258" y="228"/>
                    <a:pt x="181" y="272"/>
                  </a:cubicBezTo>
                  <a:cubicBezTo>
                    <a:pt x="145" y="293"/>
                    <a:pt x="0" y="282"/>
                    <a:pt x="8" y="188"/>
                  </a:cubicBezTo>
                  <a:close/>
                </a:path>
              </a:pathLst>
            </a:custGeom>
            <a:solidFill>
              <a:srgbClr val="EF9C5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1" name="Freeform 9">
              <a:extLst>
                <a:ext uri="{FF2B5EF4-FFF2-40B4-BE49-F238E27FC236}">
                  <a16:creationId xmlns:a16="http://schemas.microsoft.com/office/drawing/2014/main" id="{35033B55-6E9B-4FE5-A3B7-5400AA4D47FC}"/>
                </a:ext>
              </a:extLst>
            </p:cNvPr>
            <p:cNvSpPr>
              <a:spLocks/>
            </p:cNvSpPr>
            <p:nvPr/>
          </p:nvSpPr>
          <p:spPr bwMode="auto">
            <a:xfrm>
              <a:off x="5881688" y="5718176"/>
              <a:ext cx="468313" cy="433388"/>
            </a:xfrm>
            <a:custGeom>
              <a:avLst/>
              <a:gdLst>
                <a:gd name="T0" fmla="*/ 108 w 241"/>
                <a:gd name="T1" fmla="*/ 34 h 223"/>
                <a:gd name="T2" fmla="*/ 231 w 241"/>
                <a:gd name="T3" fmla="*/ 98 h 223"/>
                <a:gd name="T4" fmla="*/ 143 w 241"/>
                <a:gd name="T5" fmla="*/ 210 h 223"/>
                <a:gd name="T6" fmla="*/ 25 w 241"/>
                <a:gd name="T7" fmla="*/ 141 h 223"/>
                <a:gd name="T8" fmla="*/ 108 w 241"/>
                <a:gd name="T9" fmla="*/ 34 h 223"/>
              </a:gdLst>
              <a:ahLst/>
              <a:cxnLst>
                <a:cxn ang="0">
                  <a:pos x="T0" y="T1"/>
                </a:cxn>
                <a:cxn ang="0">
                  <a:pos x="T2" y="T3"/>
                </a:cxn>
                <a:cxn ang="0">
                  <a:pos x="T4" y="T5"/>
                </a:cxn>
                <a:cxn ang="0">
                  <a:pos x="T6" y="T7"/>
                </a:cxn>
                <a:cxn ang="0">
                  <a:pos x="T8" y="T9"/>
                </a:cxn>
              </a:cxnLst>
              <a:rect l="0" t="0" r="r" b="b"/>
              <a:pathLst>
                <a:path w="241" h="223">
                  <a:moveTo>
                    <a:pt x="108" y="34"/>
                  </a:moveTo>
                  <a:cubicBezTo>
                    <a:pt x="134" y="3"/>
                    <a:pt x="241" y="0"/>
                    <a:pt x="231" y="98"/>
                  </a:cubicBezTo>
                  <a:cubicBezTo>
                    <a:pt x="227" y="135"/>
                    <a:pt x="201" y="193"/>
                    <a:pt x="143" y="210"/>
                  </a:cubicBezTo>
                  <a:cubicBezTo>
                    <a:pt x="101" y="223"/>
                    <a:pt x="0" y="181"/>
                    <a:pt x="25" y="141"/>
                  </a:cubicBezTo>
                  <a:cubicBezTo>
                    <a:pt x="42" y="113"/>
                    <a:pt x="50" y="105"/>
                    <a:pt x="108" y="34"/>
                  </a:cubicBezTo>
                  <a:close/>
                </a:path>
              </a:pathLst>
            </a:custGeom>
            <a:solidFill>
              <a:srgbClr val="EF9C5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2" name="Freeform 10">
              <a:extLst>
                <a:ext uri="{FF2B5EF4-FFF2-40B4-BE49-F238E27FC236}">
                  <a16:creationId xmlns:a16="http://schemas.microsoft.com/office/drawing/2014/main" id="{23708463-04E0-451D-B97F-735FF6847518}"/>
                </a:ext>
              </a:extLst>
            </p:cNvPr>
            <p:cNvSpPr>
              <a:spLocks/>
            </p:cNvSpPr>
            <p:nvPr/>
          </p:nvSpPr>
          <p:spPr bwMode="auto">
            <a:xfrm>
              <a:off x="5027613" y="5322888"/>
              <a:ext cx="625475" cy="585788"/>
            </a:xfrm>
            <a:custGeom>
              <a:avLst/>
              <a:gdLst>
                <a:gd name="T0" fmla="*/ 37 w 322"/>
                <a:gd name="T1" fmla="*/ 121 h 301"/>
                <a:gd name="T2" fmla="*/ 130 w 322"/>
                <a:gd name="T3" fmla="*/ 41 h 301"/>
                <a:gd name="T4" fmla="*/ 305 w 322"/>
                <a:gd name="T5" fmla="*/ 122 h 301"/>
                <a:gd name="T6" fmla="*/ 209 w 322"/>
                <a:gd name="T7" fmla="*/ 257 h 301"/>
                <a:gd name="T8" fmla="*/ 46 w 322"/>
                <a:gd name="T9" fmla="*/ 219 h 301"/>
                <a:gd name="T10" fmla="*/ 37 w 322"/>
                <a:gd name="T11" fmla="*/ 121 h 301"/>
              </a:gdLst>
              <a:ahLst/>
              <a:cxnLst>
                <a:cxn ang="0">
                  <a:pos x="T0" y="T1"/>
                </a:cxn>
                <a:cxn ang="0">
                  <a:pos x="T2" y="T3"/>
                </a:cxn>
                <a:cxn ang="0">
                  <a:pos x="T4" y="T5"/>
                </a:cxn>
                <a:cxn ang="0">
                  <a:pos x="T6" y="T7"/>
                </a:cxn>
                <a:cxn ang="0">
                  <a:pos x="T8" y="T9"/>
                </a:cxn>
                <a:cxn ang="0">
                  <a:pos x="T10" y="T11"/>
                </a:cxn>
              </a:cxnLst>
              <a:rect l="0" t="0" r="r" b="b"/>
              <a:pathLst>
                <a:path w="322" h="301">
                  <a:moveTo>
                    <a:pt x="37" y="121"/>
                  </a:moveTo>
                  <a:cubicBezTo>
                    <a:pt x="37" y="121"/>
                    <a:pt x="96" y="61"/>
                    <a:pt x="130" y="41"/>
                  </a:cubicBezTo>
                  <a:cubicBezTo>
                    <a:pt x="199" y="0"/>
                    <a:pt x="307" y="62"/>
                    <a:pt x="305" y="122"/>
                  </a:cubicBezTo>
                  <a:cubicBezTo>
                    <a:pt x="305" y="122"/>
                    <a:pt x="322" y="184"/>
                    <a:pt x="209" y="257"/>
                  </a:cubicBezTo>
                  <a:cubicBezTo>
                    <a:pt x="189" y="271"/>
                    <a:pt x="124" y="301"/>
                    <a:pt x="46" y="219"/>
                  </a:cubicBezTo>
                  <a:cubicBezTo>
                    <a:pt x="46" y="219"/>
                    <a:pt x="0" y="164"/>
                    <a:pt x="37" y="121"/>
                  </a:cubicBezTo>
                  <a:close/>
                </a:path>
              </a:pathLst>
            </a:custGeom>
            <a:solidFill>
              <a:srgbClr val="FEBA6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3" name="Freeform 11">
              <a:extLst>
                <a:ext uri="{FF2B5EF4-FFF2-40B4-BE49-F238E27FC236}">
                  <a16:creationId xmlns:a16="http://schemas.microsoft.com/office/drawing/2014/main" id="{98DA008F-5761-453E-B79A-82A5EDD41959}"/>
                </a:ext>
              </a:extLst>
            </p:cNvPr>
            <p:cNvSpPr>
              <a:spLocks/>
            </p:cNvSpPr>
            <p:nvPr/>
          </p:nvSpPr>
          <p:spPr bwMode="auto">
            <a:xfrm>
              <a:off x="5440363" y="3946526"/>
              <a:ext cx="1100138" cy="749300"/>
            </a:xfrm>
            <a:custGeom>
              <a:avLst/>
              <a:gdLst>
                <a:gd name="T0" fmla="*/ 0 w 566"/>
                <a:gd name="T1" fmla="*/ 250 h 384"/>
                <a:gd name="T2" fmla="*/ 325 w 566"/>
                <a:gd name="T3" fmla="*/ 60 h 384"/>
                <a:gd name="T4" fmla="*/ 535 w 566"/>
                <a:gd name="T5" fmla="*/ 42 h 384"/>
                <a:gd name="T6" fmla="*/ 566 w 566"/>
                <a:gd name="T7" fmla="*/ 5 h 384"/>
                <a:gd name="T8" fmla="*/ 311 w 566"/>
                <a:gd name="T9" fmla="*/ 5 h 384"/>
                <a:gd name="T10" fmla="*/ 0 w 566"/>
                <a:gd name="T11" fmla="*/ 250 h 384"/>
              </a:gdLst>
              <a:ahLst/>
              <a:cxnLst>
                <a:cxn ang="0">
                  <a:pos x="T0" y="T1"/>
                </a:cxn>
                <a:cxn ang="0">
                  <a:pos x="T2" y="T3"/>
                </a:cxn>
                <a:cxn ang="0">
                  <a:pos x="T4" y="T5"/>
                </a:cxn>
                <a:cxn ang="0">
                  <a:pos x="T6" y="T7"/>
                </a:cxn>
                <a:cxn ang="0">
                  <a:pos x="T8" y="T9"/>
                </a:cxn>
                <a:cxn ang="0">
                  <a:pos x="T10" y="T11"/>
                </a:cxn>
              </a:cxnLst>
              <a:rect l="0" t="0" r="r" b="b"/>
              <a:pathLst>
                <a:path w="566" h="384">
                  <a:moveTo>
                    <a:pt x="0" y="250"/>
                  </a:moveTo>
                  <a:cubicBezTo>
                    <a:pt x="0" y="250"/>
                    <a:pt x="131" y="384"/>
                    <a:pt x="325" y="60"/>
                  </a:cubicBezTo>
                  <a:cubicBezTo>
                    <a:pt x="325" y="60"/>
                    <a:pt x="402" y="98"/>
                    <a:pt x="535" y="42"/>
                  </a:cubicBezTo>
                  <a:cubicBezTo>
                    <a:pt x="566" y="5"/>
                    <a:pt x="566" y="5"/>
                    <a:pt x="566" y="5"/>
                  </a:cubicBezTo>
                  <a:cubicBezTo>
                    <a:pt x="566" y="5"/>
                    <a:pt x="310" y="0"/>
                    <a:pt x="311" y="5"/>
                  </a:cubicBezTo>
                  <a:cubicBezTo>
                    <a:pt x="311" y="10"/>
                    <a:pt x="0" y="250"/>
                    <a:pt x="0" y="250"/>
                  </a:cubicBezTo>
                  <a:close/>
                </a:path>
              </a:pathLst>
            </a:custGeom>
            <a:solidFill>
              <a:srgbClr val="EF9C5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4" name="Freeform 12">
              <a:extLst>
                <a:ext uri="{FF2B5EF4-FFF2-40B4-BE49-F238E27FC236}">
                  <a16:creationId xmlns:a16="http://schemas.microsoft.com/office/drawing/2014/main" id="{02732AB3-27F4-4C26-9813-E1C08E6D3C2D}"/>
                </a:ext>
              </a:extLst>
            </p:cNvPr>
            <p:cNvSpPr>
              <a:spLocks/>
            </p:cNvSpPr>
            <p:nvPr/>
          </p:nvSpPr>
          <p:spPr bwMode="auto">
            <a:xfrm>
              <a:off x="5472113" y="5497513"/>
              <a:ext cx="546100" cy="571500"/>
            </a:xfrm>
            <a:custGeom>
              <a:avLst/>
              <a:gdLst>
                <a:gd name="T0" fmla="*/ 8 w 280"/>
                <a:gd name="T1" fmla="*/ 188 h 293"/>
                <a:gd name="T2" fmla="*/ 115 w 280"/>
                <a:gd name="T3" fmla="*/ 46 h 293"/>
                <a:gd name="T4" fmla="*/ 277 w 280"/>
                <a:gd name="T5" fmla="*/ 135 h 293"/>
                <a:gd name="T6" fmla="*/ 182 w 280"/>
                <a:gd name="T7" fmla="*/ 272 h 293"/>
                <a:gd name="T8" fmla="*/ 8 w 280"/>
                <a:gd name="T9" fmla="*/ 188 h 293"/>
              </a:gdLst>
              <a:ahLst/>
              <a:cxnLst>
                <a:cxn ang="0">
                  <a:pos x="T0" y="T1"/>
                </a:cxn>
                <a:cxn ang="0">
                  <a:pos x="T2" y="T3"/>
                </a:cxn>
                <a:cxn ang="0">
                  <a:pos x="T4" y="T5"/>
                </a:cxn>
                <a:cxn ang="0">
                  <a:pos x="T6" y="T7"/>
                </a:cxn>
                <a:cxn ang="0">
                  <a:pos x="T8" y="T9"/>
                </a:cxn>
              </a:cxnLst>
              <a:rect l="0" t="0" r="r" b="b"/>
              <a:pathLst>
                <a:path w="280" h="293">
                  <a:moveTo>
                    <a:pt x="8" y="188"/>
                  </a:moveTo>
                  <a:cubicBezTo>
                    <a:pt x="12" y="144"/>
                    <a:pt x="84" y="71"/>
                    <a:pt x="115" y="46"/>
                  </a:cubicBezTo>
                  <a:cubicBezTo>
                    <a:pt x="151" y="16"/>
                    <a:pt x="280" y="0"/>
                    <a:pt x="277" y="135"/>
                  </a:cubicBezTo>
                  <a:cubicBezTo>
                    <a:pt x="277" y="135"/>
                    <a:pt x="258" y="228"/>
                    <a:pt x="182" y="272"/>
                  </a:cubicBezTo>
                  <a:cubicBezTo>
                    <a:pt x="145" y="293"/>
                    <a:pt x="0" y="282"/>
                    <a:pt x="8" y="188"/>
                  </a:cubicBezTo>
                  <a:close/>
                </a:path>
              </a:pathLst>
            </a:custGeom>
            <a:solidFill>
              <a:srgbClr val="FEBA6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5" name="Freeform 13">
              <a:extLst>
                <a:ext uri="{FF2B5EF4-FFF2-40B4-BE49-F238E27FC236}">
                  <a16:creationId xmlns:a16="http://schemas.microsoft.com/office/drawing/2014/main" id="{96C2C5E0-D597-4A21-AEAC-DBB467B4B93D}"/>
                </a:ext>
              </a:extLst>
            </p:cNvPr>
            <p:cNvSpPr>
              <a:spLocks/>
            </p:cNvSpPr>
            <p:nvPr/>
          </p:nvSpPr>
          <p:spPr bwMode="auto">
            <a:xfrm>
              <a:off x="5840413" y="5737226"/>
              <a:ext cx="471488" cy="431800"/>
            </a:xfrm>
            <a:custGeom>
              <a:avLst/>
              <a:gdLst>
                <a:gd name="T0" fmla="*/ 108 w 242"/>
                <a:gd name="T1" fmla="*/ 34 h 222"/>
                <a:gd name="T2" fmla="*/ 232 w 242"/>
                <a:gd name="T3" fmla="*/ 98 h 222"/>
                <a:gd name="T4" fmla="*/ 143 w 242"/>
                <a:gd name="T5" fmla="*/ 210 h 222"/>
                <a:gd name="T6" fmla="*/ 25 w 242"/>
                <a:gd name="T7" fmla="*/ 141 h 222"/>
                <a:gd name="T8" fmla="*/ 108 w 242"/>
                <a:gd name="T9" fmla="*/ 34 h 222"/>
              </a:gdLst>
              <a:ahLst/>
              <a:cxnLst>
                <a:cxn ang="0">
                  <a:pos x="T0" y="T1"/>
                </a:cxn>
                <a:cxn ang="0">
                  <a:pos x="T2" y="T3"/>
                </a:cxn>
                <a:cxn ang="0">
                  <a:pos x="T4" y="T5"/>
                </a:cxn>
                <a:cxn ang="0">
                  <a:pos x="T6" y="T7"/>
                </a:cxn>
                <a:cxn ang="0">
                  <a:pos x="T8" y="T9"/>
                </a:cxn>
              </a:cxnLst>
              <a:rect l="0" t="0" r="r" b="b"/>
              <a:pathLst>
                <a:path w="242" h="222">
                  <a:moveTo>
                    <a:pt x="108" y="34"/>
                  </a:moveTo>
                  <a:cubicBezTo>
                    <a:pt x="134" y="3"/>
                    <a:pt x="242" y="0"/>
                    <a:pt x="232" y="98"/>
                  </a:cubicBezTo>
                  <a:cubicBezTo>
                    <a:pt x="228" y="134"/>
                    <a:pt x="201" y="193"/>
                    <a:pt x="143" y="210"/>
                  </a:cubicBezTo>
                  <a:cubicBezTo>
                    <a:pt x="101" y="222"/>
                    <a:pt x="0" y="181"/>
                    <a:pt x="25" y="141"/>
                  </a:cubicBezTo>
                  <a:cubicBezTo>
                    <a:pt x="43" y="113"/>
                    <a:pt x="50" y="104"/>
                    <a:pt x="108" y="34"/>
                  </a:cubicBezTo>
                  <a:close/>
                </a:path>
              </a:pathLst>
            </a:custGeom>
            <a:solidFill>
              <a:srgbClr val="FEBA6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6" name="Freeform 14">
              <a:extLst>
                <a:ext uri="{FF2B5EF4-FFF2-40B4-BE49-F238E27FC236}">
                  <a16:creationId xmlns:a16="http://schemas.microsoft.com/office/drawing/2014/main" id="{83E7EF32-4E05-486D-99A3-D868D0A42D50}"/>
                </a:ext>
              </a:extLst>
            </p:cNvPr>
            <p:cNvSpPr>
              <a:spLocks/>
            </p:cNvSpPr>
            <p:nvPr/>
          </p:nvSpPr>
          <p:spPr bwMode="auto">
            <a:xfrm>
              <a:off x="4695825" y="5210176"/>
              <a:ext cx="538163" cy="446088"/>
            </a:xfrm>
            <a:custGeom>
              <a:avLst/>
              <a:gdLst>
                <a:gd name="T0" fmla="*/ 52 w 276"/>
                <a:gd name="T1" fmla="*/ 69 h 229"/>
                <a:gd name="T2" fmla="*/ 115 w 276"/>
                <a:gd name="T3" fmla="*/ 12 h 229"/>
                <a:gd name="T4" fmla="*/ 216 w 276"/>
                <a:gd name="T5" fmla="*/ 24 h 229"/>
                <a:gd name="T6" fmla="*/ 263 w 276"/>
                <a:gd name="T7" fmla="*/ 106 h 229"/>
                <a:gd name="T8" fmla="*/ 130 w 276"/>
                <a:gd name="T9" fmla="*/ 199 h 229"/>
                <a:gd name="T10" fmla="*/ 52 w 276"/>
                <a:gd name="T11" fmla="*/ 69 h 229"/>
              </a:gdLst>
              <a:ahLst/>
              <a:cxnLst>
                <a:cxn ang="0">
                  <a:pos x="T0" y="T1"/>
                </a:cxn>
                <a:cxn ang="0">
                  <a:pos x="T2" y="T3"/>
                </a:cxn>
                <a:cxn ang="0">
                  <a:pos x="T4" y="T5"/>
                </a:cxn>
                <a:cxn ang="0">
                  <a:pos x="T6" y="T7"/>
                </a:cxn>
                <a:cxn ang="0">
                  <a:pos x="T8" y="T9"/>
                </a:cxn>
                <a:cxn ang="0">
                  <a:pos x="T10" y="T11"/>
                </a:cxn>
              </a:cxnLst>
              <a:rect l="0" t="0" r="r" b="b"/>
              <a:pathLst>
                <a:path w="276" h="229">
                  <a:moveTo>
                    <a:pt x="52" y="69"/>
                  </a:moveTo>
                  <a:cubicBezTo>
                    <a:pt x="64" y="50"/>
                    <a:pt x="82" y="33"/>
                    <a:pt x="115" y="12"/>
                  </a:cubicBezTo>
                  <a:cubicBezTo>
                    <a:pt x="135" y="0"/>
                    <a:pt x="187" y="1"/>
                    <a:pt x="216" y="24"/>
                  </a:cubicBezTo>
                  <a:cubicBezTo>
                    <a:pt x="236" y="40"/>
                    <a:pt x="276" y="78"/>
                    <a:pt x="263" y="106"/>
                  </a:cubicBezTo>
                  <a:cubicBezTo>
                    <a:pt x="237" y="159"/>
                    <a:pt x="196" y="229"/>
                    <a:pt x="130" y="199"/>
                  </a:cubicBezTo>
                  <a:cubicBezTo>
                    <a:pt x="130" y="199"/>
                    <a:pt x="0" y="154"/>
                    <a:pt x="52" y="69"/>
                  </a:cubicBezTo>
                  <a:close/>
                </a:path>
              </a:pathLst>
            </a:custGeom>
            <a:solidFill>
              <a:srgbClr val="EF9C5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7" name="Freeform 15">
              <a:extLst>
                <a:ext uri="{FF2B5EF4-FFF2-40B4-BE49-F238E27FC236}">
                  <a16:creationId xmlns:a16="http://schemas.microsoft.com/office/drawing/2014/main" id="{6BD72B21-881E-42BD-9D5D-4F756B1CDA64}"/>
                </a:ext>
              </a:extLst>
            </p:cNvPr>
            <p:cNvSpPr>
              <a:spLocks/>
            </p:cNvSpPr>
            <p:nvPr/>
          </p:nvSpPr>
          <p:spPr bwMode="auto">
            <a:xfrm>
              <a:off x="4657725" y="5207001"/>
              <a:ext cx="536575" cy="449263"/>
            </a:xfrm>
            <a:custGeom>
              <a:avLst/>
              <a:gdLst>
                <a:gd name="T0" fmla="*/ 52 w 276"/>
                <a:gd name="T1" fmla="*/ 70 h 230"/>
                <a:gd name="T2" fmla="*/ 115 w 276"/>
                <a:gd name="T3" fmla="*/ 13 h 230"/>
                <a:gd name="T4" fmla="*/ 215 w 276"/>
                <a:gd name="T5" fmla="*/ 24 h 230"/>
                <a:gd name="T6" fmla="*/ 262 w 276"/>
                <a:gd name="T7" fmla="*/ 107 h 230"/>
                <a:gd name="T8" fmla="*/ 130 w 276"/>
                <a:gd name="T9" fmla="*/ 200 h 230"/>
                <a:gd name="T10" fmla="*/ 52 w 276"/>
                <a:gd name="T11" fmla="*/ 70 h 230"/>
              </a:gdLst>
              <a:ahLst/>
              <a:cxnLst>
                <a:cxn ang="0">
                  <a:pos x="T0" y="T1"/>
                </a:cxn>
                <a:cxn ang="0">
                  <a:pos x="T2" y="T3"/>
                </a:cxn>
                <a:cxn ang="0">
                  <a:pos x="T4" y="T5"/>
                </a:cxn>
                <a:cxn ang="0">
                  <a:pos x="T6" y="T7"/>
                </a:cxn>
                <a:cxn ang="0">
                  <a:pos x="T8" y="T9"/>
                </a:cxn>
                <a:cxn ang="0">
                  <a:pos x="T10" y="T11"/>
                </a:cxn>
              </a:cxnLst>
              <a:rect l="0" t="0" r="r" b="b"/>
              <a:pathLst>
                <a:path w="276" h="230">
                  <a:moveTo>
                    <a:pt x="52" y="70"/>
                  </a:moveTo>
                  <a:cubicBezTo>
                    <a:pt x="64" y="51"/>
                    <a:pt x="81" y="33"/>
                    <a:pt x="115" y="13"/>
                  </a:cubicBezTo>
                  <a:cubicBezTo>
                    <a:pt x="135" y="0"/>
                    <a:pt x="187" y="1"/>
                    <a:pt x="215" y="24"/>
                  </a:cubicBezTo>
                  <a:cubicBezTo>
                    <a:pt x="236" y="41"/>
                    <a:pt x="276" y="79"/>
                    <a:pt x="262" y="107"/>
                  </a:cubicBezTo>
                  <a:cubicBezTo>
                    <a:pt x="237" y="159"/>
                    <a:pt x="195" y="230"/>
                    <a:pt x="130" y="200"/>
                  </a:cubicBezTo>
                  <a:cubicBezTo>
                    <a:pt x="130" y="200"/>
                    <a:pt x="0" y="154"/>
                    <a:pt x="52" y="70"/>
                  </a:cubicBezTo>
                  <a:close/>
                </a:path>
              </a:pathLst>
            </a:custGeom>
            <a:solidFill>
              <a:srgbClr val="FEBA6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8" name="Freeform 16">
              <a:extLst>
                <a:ext uri="{FF2B5EF4-FFF2-40B4-BE49-F238E27FC236}">
                  <a16:creationId xmlns:a16="http://schemas.microsoft.com/office/drawing/2014/main" id="{E324CE62-1B51-4134-9DF5-3D9EA4AEE867}"/>
                </a:ext>
              </a:extLst>
            </p:cNvPr>
            <p:cNvSpPr>
              <a:spLocks/>
            </p:cNvSpPr>
            <p:nvPr/>
          </p:nvSpPr>
          <p:spPr bwMode="auto">
            <a:xfrm>
              <a:off x="3436938" y="3163888"/>
              <a:ext cx="1349375" cy="2035175"/>
            </a:xfrm>
            <a:custGeom>
              <a:avLst/>
              <a:gdLst>
                <a:gd name="T0" fmla="*/ 850 w 850"/>
                <a:gd name="T1" fmla="*/ 188 h 1282"/>
                <a:gd name="T2" fmla="*/ 537 w 850"/>
                <a:gd name="T3" fmla="*/ 1282 h 1282"/>
                <a:gd name="T4" fmla="*/ 0 w 850"/>
                <a:gd name="T5" fmla="*/ 1107 h 1282"/>
                <a:gd name="T6" fmla="*/ 388 w 850"/>
                <a:gd name="T7" fmla="*/ 0 h 1282"/>
                <a:gd name="T8" fmla="*/ 850 w 850"/>
                <a:gd name="T9" fmla="*/ 188 h 1282"/>
              </a:gdLst>
              <a:ahLst/>
              <a:cxnLst>
                <a:cxn ang="0">
                  <a:pos x="T0" y="T1"/>
                </a:cxn>
                <a:cxn ang="0">
                  <a:pos x="T2" y="T3"/>
                </a:cxn>
                <a:cxn ang="0">
                  <a:pos x="T4" y="T5"/>
                </a:cxn>
                <a:cxn ang="0">
                  <a:pos x="T6" y="T7"/>
                </a:cxn>
                <a:cxn ang="0">
                  <a:pos x="T8" y="T9"/>
                </a:cxn>
              </a:cxnLst>
              <a:rect l="0" t="0" r="r" b="b"/>
              <a:pathLst>
                <a:path w="850" h="1282">
                  <a:moveTo>
                    <a:pt x="850" y="188"/>
                  </a:moveTo>
                  <a:lnTo>
                    <a:pt x="537" y="1282"/>
                  </a:lnTo>
                  <a:lnTo>
                    <a:pt x="0" y="1107"/>
                  </a:lnTo>
                  <a:lnTo>
                    <a:pt x="388" y="0"/>
                  </a:lnTo>
                  <a:lnTo>
                    <a:pt x="850" y="188"/>
                  </a:lnTo>
                  <a:close/>
                </a:path>
              </a:pathLst>
            </a:custGeom>
            <a:solidFill>
              <a:srgbClr val="E1E1E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49" name="Freeform 17">
              <a:extLst>
                <a:ext uri="{FF2B5EF4-FFF2-40B4-BE49-F238E27FC236}">
                  <a16:creationId xmlns:a16="http://schemas.microsoft.com/office/drawing/2014/main" id="{B71486D6-FB3D-4892-9288-40D1561FDA9F}"/>
                </a:ext>
              </a:extLst>
            </p:cNvPr>
            <p:cNvSpPr>
              <a:spLocks/>
            </p:cNvSpPr>
            <p:nvPr/>
          </p:nvSpPr>
          <p:spPr bwMode="auto">
            <a:xfrm>
              <a:off x="4803775" y="5259388"/>
              <a:ext cx="322263" cy="341313"/>
            </a:xfrm>
            <a:custGeom>
              <a:avLst/>
              <a:gdLst>
                <a:gd name="T0" fmla="*/ 30 w 166"/>
                <a:gd name="T1" fmla="*/ 18 h 175"/>
                <a:gd name="T2" fmla="*/ 36 w 166"/>
                <a:gd name="T3" fmla="*/ 109 h 175"/>
                <a:gd name="T4" fmla="*/ 153 w 166"/>
                <a:gd name="T5" fmla="*/ 84 h 175"/>
                <a:gd name="T6" fmla="*/ 107 w 166"/>
                <a:gd name="T7" fmla="*/ 20 h 175"/>
                <a:gd name="T8" fmla="*/ 30 w 166"/>
                <a:gd name="T9" fmla="*/ 18 h 175"/>
              </a:gdLst>
              <a:ahLst/>
              <a:cxnLst>
                <a:cxn ang="0">
                  <a:pos x="T0" y="T1"/>
                </a:cxn>
                <a:cxn ang="0">
                  <a:pos x="T2" y="T3"/>
                </a:cxn>
                <a:cxn ang="0">
                  <a:pos x="T4" y="T5"/>
                </a:cxn>
                <a:cxn ang="0">
                  <a:pos x="T6" y="T7"/>
                </a:cxn>
                <a:cxn ang="0">
                  <a:pos x="T8" y="T9"/>
                </a:cxn>
              </a:cxnLst>
              <a:rect l="0" t="0" r="r" b="b"/>
              <a:pathLst>
                <a:path w="166" h="175">
                  <a:moveTo>
                    <a:pt x="30" y="18"/>
                  </a:moveTo>
                  <a:cubicBezTo>
                    <a:pt x="30" y="18"/>
                    <a:pt x="0" y="78"/>
                    <a:pt x="36" y="109"/>
                  </a:cubicBezTo>
                  <a:cubicBezTo>
                    <a:pt x="36" y="109"/>
                    <a:pt x="79" y="175"/>
                    <a:pt x="153" y="84"/>
                  </a:cubicBezTo>
                  <a:cubicBezTo>
                    <a:pt x="166" y="69"/>
                    <a:pt x="146" y="36"/>
                    <a:pt x="107" y="20"/>
                  </a:cubicBezTo>
                  <a:cubicBezTo>
                    <a:pt x="107" y="20"/>
                    <a:pt x="70" y="0"/>
                    <a:pt x="30" y="18"/>
                  </a:cubicBezTo>
                  <a:close/>
                </a:path>
              </a:pathLst>
            </a:custGeom>
            <a:solidFill>
              <a:srgbClr val="FECC9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50" name="Freeform 18">
              <a:extLst>
                <a:ext uri="{FF2B5EF4-FFF2-40B4-BE49-F238E27FC236}">
                  <a16:creationId xmlns:a16="http://schemas.microsoft.com/office/drawing/2014/main" id="{2E984BE9-37F1-45FC-9346-0A4828425623}"/>
                </a:ext>
              </a:extLst>
            </p:cNvPr>
            <p:cNvSpPr>
              <a:spLocks/>
            </p:cNvSpPr>
            <p:nvPr/>
          </p:nvSpPr>
          <p:spPr bwMode="auto">
            <a:xfrm>
              <a:off x="5194300" y="5434013"/>
              <a:ext cx="358775" cy="336550"/>
            </a:xfrm>
            <a:custGeom>
              <a:avLst/>
              <a:gdLst>
                <a:gd name="T0" fmla="*/ 14 w 184"/>
                <a:gd name="T1" fmla="*/ 66 h 173"/>
                <a:gd name="T2" fmla="*/ 69 w 184"/>
                <a:gd name="T3" fmla="*/ 6 h 173"/>
                <a:gd name="T4" fmla="*/ 180 w 184"/>
                <a:gd name="T5" fmla="*/ 77 h 173"/>
                <a:gd name="T6" fmla="*/ 154 w 184"/>
                <a:gd name="T7" fmla="*/ 122 h 173"/>
                <a:gd name="T8" fmla="*/ 54 w 184"/>
                <a:gd name="T9" fmla="*/ 144 h 173"/>
                <a:gd name="T10" fmla="*/ 14 w 184"/>
                <a:gd name="T11" fmla="*/ 66 h 173"/>
              </a:gdLst>
              <a:ahLst/>
              <a:cxnLst>
                <a:cxn ang="0">
                  <a:pos x="T0" y="T1"/>
                </a:cxn>
                <a:cxn ang="0">
                  <a:pos x="T2" y="T3"/>
                </a:cxn>
                <a:cxn ang="0">
                  <a:pos x="T4" y="T5"/>
                </a:cxn>
                <a:cxn ang="0">
                  <a:pos x="T6" y="T7"/>
                </a:cxn>
                <a:cxn ang="0">
                  <a:pos x="T8" y="T9"/>
                </a:cxn>
                <a:cxn ang="0">
                  <a:pos x="T10" y="T11"/>
                </a:cxn>
              </a:cxnLst>
              <a:rect l="0" t="0" r="r" b="b"/>
              <a:pathLst>
                <a:path w="184" h="173">
                  <a:moveTo>
                    <a:pt x="14" y="66"/>
                  </a:moveTo>
                  <a:cubicBezTo>
                    <a:pt x="14" y="66"/>
                    <a:pt x="47" y="12"/>
                    <a:pt x="69" y="6"/>
                  </a:cubicBezTo>
                  <a:cubicBezTo>
                    <a:pt x="93" y="0"/>
                    <a:pt x="160" y="7"/>
                    <a:pt x="180" y="77"/>
                  </a:cubicBezTo>
                  <a:cubicBezTo>
                    <a:pt x="184" y="89"/>
                    <a:pt x="163" y="110"/>
                    <a:pt x="154" y="122"/>
                  </a:cubicBezTo>
                  <a:cubicBezTo>
                    <a:pt x="136" y="143"/>
                    <a:pt x="94" y="173"/>
                    <a:pt x="54" y="144"/>
                  </a:cubicBezTo>
                  <a:cubicBezTo>
                    <a:pt x="54" y="144"/>
                    <a:pt x="0" y="116"/>
                    <a:pt x="14" y="66"/>
                  </a:cubicBezTo>
                  <a:close/>
                </a:path>
              </a:pathLst>
            </a:custGeom>
            <a:solidFill>
              <a:srgbClr val="FECC9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51" name="Freeform 19">
              <a:extLst>
                <a:ext uri="{FF2B5EF4-FFF2-40B4-BE49-F238E27FC236}">
                  <a16:creationId xmlns:a16="http://schemas.microsoft.com/office/drawing/2014/main" id="{C427744C-85FB-4347-9B06-E79B7FF54CA8}"/>
                </a:ext>
              </a:extLst>
            </p:cNvPr>
            <p:cNvSpPr>
              <a:spLocks/>
            </p:cNvSpPr>
            <p:nvPr/>
          </p:nvSpPr>
          <p:spPr bwMode="auto">
            <a:xfrm>
              <a:off x="5626100" y="5630863"/>
              <a:ext cx="360363" cy="292100"/>
            </a:xfrm>
            <a:custGeom>
              <a:avLst/>
              <a:gdLst>
                <a:gd name="T0" fmla="*/ 14 w 185"/>
                <a:gd name="T1" fmla="*/ 43 h 150"/>
                <a:gd name="T2" fmla="*/ 71 w 185"/>
                <a:gd name="T3" fmla="*/ 1 h 150"/>
                <a:gd name="T4" fmla="*/ 157 w 185"/>
                <a:gd name="T5" fmla="*/ 87 h 150"/>
                <a:gd name="T6" fmla="*/ 92 w 185"/>
                <a:gd name="T7" fmla="*/ 134 h 150"/>
                <a:gd name="T8" fmla="*/ 3 w 185"/>
                <a:gd name="T9" fmla="*/ 83 h 150"/>
                <a:gd name="T10" fmla="*/ 14 w 185"/>
                <a:gd name="T11" fmla="*/ 43 h 150"/>
              </a:gdLst>
              <a:ahLst/>
              <a:cxnLst>
                <a:cxn ang="0">
                  <a:pos x="T0" y="T1"/>
                </a:cxn>
                <a:cxn ang="0">
                  <a:pos x="T2" y="T3"/>
                </a:cxn>
                <a:cxn ang="0">
                  <a:pos x="T4" y="T5"/>
                </a:cxn>
                <a:cxn ang="0">
                  <a:pos x="T6" y="T7"/>
                </a:cxn>
                <a:cxn ang="0">
                  <a:pos x="T8" y="T9"/>
                </a:cxn>
                <a:cxn ang="0">
                  <a:pos x="T10" y="T11"/>
                </a:cxn>
              </a:cxnLst>
              <a:rect l="0" t="0" r="r" b="b"/>
              <a:pathLst>
                <a:path w="185" h="150">
                  <a:moveTo>
                    <a:pt x="14" y="43"/>
                  </a:moveTo>
                  <a:cubicBezTo>
                    <a:pt x="22" y="27"/>
                    <a:pt x="50" y="0"/>
                    <a:pt x="71" y="1"/>
                  </a:cubicBezTo>
                  <a:cubicBezTo>
                    <a:pt x="107" y="2"/>
                    <a:pt x="185" y="38"/>
                    <a:pt x="157" y="87"/>
                  </a:cubicBezTo>
                  <a:cubicBezTo>
                    <a:pt x="157" y="87"/>
                    <a:pt x="133" y="129"/>
                    <a:pt x="92" y="134"/>
                  </a:cubicBezTo>
                  <a:cubicBezTo>
                    <a:pt x="92" y="134"/>
                    <a:pt x="20" y="150"/>
                    <a:pt x="3" y="83"/>
                  </a:cubicBezTo>
                  <a:cubicBezTo>
                    <a:pt x="0" y="73"/>
                    <a:pt x="9" y="52"/>
                    <a:pt x="14" y="43"/>
                  </a:cubicBezTo>
                  <a:close/>
                </a:path>
              </a:pathLst>
            </a:custGeom>
            <a:solidFill>
              <a:srgbClr val="FECC9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52" name="Freeform 20">
              <a:extLst>
                <a:ext uri="{FF2B5EF4-FFF2-40B4-BE49-F238E27FC236}">
                  <a16:creationId xmlns:a16="http://schemas.microsoft.com/office/drawing/2014/main" id="{219F04EF-CDCE-4271-BEC2-729FB132C09F}"/>
                </a:ext>
              </a:extLst>
            </p:cNvPr>
            <p:cNvSpPr>
              <a:spLocks/>
            </p:cNvSpPr>
            <p:nvPr/>
          </p:nvSpPr>
          <p:spPr bwMode="auto">
            <a:xfrm>
              <a:off x="5984875" y="5765801"/>
              <a:ext cx="246063" cy="303213"/>
            </a:xfrm>
            <a:custGeom>
              <a:avLst/>
              <a:gdLst>
                <a:gd name="T0" fmla="*/ 4 w 127"/>
                <a:gd name="T1" fmla="*/ 97 h 155"/>
                <a:gd name="T2" fmla="*/ 81 w 127"/>
                <a:gd name="T3" fmla="*/ 134 h 155"/>
                <a:gd name="T4" fmla="*/ 122 w 127"/>
                <a:gd name="T5" fmla="*/ 82 h 155"/>
                <a:gd name="T6" fmla="*/ 38 w 127"/>
                <a:gd name="T7" fmla="*/ 42 h 155"/>
                <a:gd name="T8" fmla="*/ 4 w 127"/>
                <a:gd name="T9" fmla="*/ 97 h 155"/>
              </a:gdLst>
              <a:ahLst/>
              <a:cxnLst>
                <a:cxn ang="0">
                  <a:pos x="T0" y="T1"/>
                </a:cxn>
                <a:cxn ang="0">
                  <a:pos x="T2" y="T3"/>
                </a:cxn>
                <a:cxn ang="0">
                  <a:pos x="T4" y="T5"/>
                </a:cxn>
                <a:cxn ang="0">
                  <a:pos x="T6" y="T7"/>
                </a:cxn>
                <a:cxn ang="0">
                  <a:pos x="T8" y="T9"/>
                </a:cxn>
              </a:cxnLst>
              <a:rect l="0" t="0" r="r" b="b"/>
              <a:pathLst>
                <a:path w="127" h="155">
                  <a:moveTo>
                    <a:pt x="4" y="97"/>
                  </a:moveTo>
                  <a:cubicBezTo>
                    <a:pt x="11" y="123"/>
                    <a:pt x="51" y="155"/>
                    <a:pt x="81" y="134"/>
                  </a:cubicBezTo>
                  <a:cubicBezTo>
                    <a:pt x="93" y="126"/>
                    <a:pt x="119" y="96"/>
                    <a:pt x="122" y="82"/>
                  </a:cubicBezTo>
                  <a:cubicBezTo>
                    <a:pt x="127" y="57"/>
                    <a:pt x="86" y="0"/>
                    <a:pt x="38" y="42"/>
                  </a:cubicBezTo>
                  <a:cubicBezTo>
                    <a:pt x="26" y="52"/>
                    <a:pt x="0" y="82"/>
                    <a:pt x="4" y="97"/>
                  </a:cubicBezTo>
                  <a:close/>
                </a:path>
              </a:pathLst>
            </a:custGeom>
            <a:solidFill>
              <a:srgbClr val="FECC9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53" name="Freeform 21">
              <a:extLst>
                <a:ext uri="{FF2B5EF4-FFF2-40B4-BE49-F238E27FC236}">
                  <a16:creationId xmlns:a16="http://schemas.microsoft.com/office/drawing/2014/main" id="{99C21DEC-287D-4B97-B108-FF3503D28523}"/>
                </a:ext>
              </a:extLst>
            </p:cNvPr>
            <p:cNvSpPr>
              <a:spLocks/>
            </p:cNvSpPr>
            <p:nvPr/>
          </p:nvSpPr>
          <p:spPr bwMode="auto">
            <a:xfrm>
              <a:off x="5192713" y="3273426"/>
              <a:ext cx="3294063" cy="1758950"/>
            </a:xfrm>
            <a:custGeom>
              <a:avLst/>
              <a:gdLst>
                <a:gd name="T0" fmla="*/ 786 w 1693"/>
                <a:gd name="T1" fmla="*/ 72 h 903"/>
                <a:gd name="T2" fmla="*/ 518 w 1693"/>
                <a:gd name="T3" fmla="*/ 106 h 903"/>
                <a:gd name="T4" fmla="*/ 315 w 1693"/>
                <a:gd name="T5" fmla="*/ 197 h 903"/>
                <a:gd name="T6" fmla="*/ 193 w 1693"/>
                <a:gd name="T7" fmla="*/ 318 h 903"/>
                <a:gd name="T8" fmla="*/ 85 w 1693"/>
                <a:gd name="T9" fmla="*/ 486 h 903"/>
                <a:gd name="T10" fmla="*/ 204 w 1693"/>
                <a:gd name="T11" fmla="*/ 608 h 903"/>
                <a:gd name="T12" fmla="*/ 441 w 1693"/>
                <a:gd name="T13" fmla="*/ 400 h 903"/>
                <a:gd name="T14" fmla="*/ 443 w 1693"/>
                <a:gd name="T15" fmla="*/ 376 h 903"/>
                <a:gd name="T16" fmla="*/ 520 w 1693"/>
                <a:gd name="T17" fmla="*/ 403 h 903"/>
                <a:gd name="T18" fmla="*/ 691 w 1693"/>
                <a:gd name="T19" fmla="*/ 369 h 903"/>
                <a:gd name="T20" fmla="*/ 789 w 1693"/>
                <a:gd name="T21" fmla="*/ 451 h 903"/>
                <a:gd name="T22" fmla="*/ 1042 w 1693"/>
                <a:gd name="T23" fmla="*/ 665 h 903"/>
                <a:gd name="T24" fmla="*/ 1284 w 1693"/>
                <a:gd name="T25" fmla="*/ 903 h 903"/>
                <a:gd name="T26" fmla="*/ 1452 w 1693"/>
                <a:gd name="T27" fmla="*/ 744 h 903"/>
                <a:gd name="T28" fmla="*/ 1693 w 1693"/>
                <a:gd name="T29" fmla="*/ 691 h 903"/>
                <a:gd name="T30" fmla="*/ 1534 w 1693"/>
                <a:gd name="T31" fmla="*/ 0 h 903"/>
                <a:gd name="T32" fmla="*/ 1038 w 1693"/>
                <a:gd name="T33" fmla="*/ 95 h 903"/>
                <a:gd name="T34" fmla="*/ 786 w 1693"/>
                <a:gd name="T35" fmla="*/ 72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3" h="903">
                  <a:moveTo>
                    <a:pt x="786" y="72"/>
                  </a:moveTo>
                  <a:cubicBezTo>
                    <a:pt x="786" y="72"/>
                    <a:pt x="645" y="7"/>
                    <a:pt x="518" y="106"/>
                  </a:cubicBezTo>
                  <a:cubicBezTo>
                    <a:pt x="315" y="197"/>
                    <a:pt x="315" y="197"/>
                    <a:pt x="315" y="197"/>
                  </a:cubicBezTo>
                  <a:cubicBezTo>
                    <a:pt x="315" y="197"/>
                    <a:pt x="231" y="214"/>
                    <a:pt x="193" y="318"/>
                  </a:cubicBezTo>
                  <a:cubicBezTo>
                    <a:pt x="85" y="486"/>
                    <a:pt x="85" y="486"/>
                    <a:pt x="85" y="486"/>
                  </a:cubicBezTo>
                  <a:cubicBezTo>
                    <a:pt x="85" y="486"/>
                    <a:pt x="0" y="599"/>
                    <a:pt x="204" y="608"/>
                  </a:cubicBezTo>
                  <a:cubicBezTo>
                    <a:pt x="204" y="608"/>
                    <a:pt x="326" y="573"/>
                    <a:pt x="441" y="400"/>
                  </a:cubicBezTo>
                  <a:cubicBezTo>
                    <a:pt x="443" y="376"/>
                    <a:pt x="443" y="376"/>
                    <a:pt x="443" y="376"/>
                  </a:cubicBezTo>
                  <a:cubicBezTo>
                    <a:pt x="443" y="376"/>
                    <a:pt x="452" y="407"/>
                    <a:pt x="520" y="403"/>
                  </a:cubicBezTo>
                  <a:cubicBezTo>
                    <a:pt x="520" y="403"/>
                    <a:pt x="592" y="388"/>
                    <a:pt x="691" y="369"/>
                  </a:cubicBezTo>
                  <a:cubicBezTo>
                    <a:pt x="691" y="369"/>
                    <a:pt x="704" y="390"/>
                    <a:pt x="789" y="451"/>
                  </a:cubicBezTo>
                  <a:cubicBezTo>
                    <a:pt x="789" y="451"/>
                    <a:pt x="998" y="596"/>
                    <a:pt x="1042" y="665"/>
                  </a:cubicBezTo>
                  <a:cubicBezTo>
                    <a:pt x="1284" y="903"/>
                    <a:pt x="1284" y="903"/>
                    <a:pt x="1284" y="903"/>
                  </a:cubicBezTo>
                  <a:cubicBezTo>
                    <a:pt x="1284" y="903"/>
                    <a:pt x="1328" y="891"/>
                    <a:pt x="1452" y="744"/>
                  </a:cubicBezTo>
                  <a:cubicBezTo>
                    <a:pt x="1693" y="691"/>
                    <a:pt x="1693" y="691"/>
                    <a:pt x="1693" y="691"/>
                  </a:cubicBezTo>
                  <a:cubicBezTo>
                    <a:pt x="1534" y="0"/>
                    <a:pt x="1534" y="0"/>
                    <a:pt x="1534" y="0"/>
                  </a:cubicBezTo>
                  <a:cubicBezTo>
                    <a:pt x="1534" y="0"/>
                    <a:pt x="1147" y="98"/>
                    <a:pt x="1038" y="95"/>
                  </a:cubicBezTo>
                  <a:lnTo>
                    <a:pt x="786" y="72"/>
                  </a:lnTo>
                  <a:close/>
                </a:path>
              </a:pathLst>
            </a:custGeom>
            <a:solidFill>
              <a:srgbClr val="FEBA6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54" name="Freeform 22">
              <a:extLst>
                <a:ext uri="{FF2B5EF4-FFF2-40B4-BE49-F238E27FC236}">
                  <a16:creationId xmlns:a16="http://schemas.microsoft.com/office/drawing/2014/main" id="{EA4CE2EA-099B-4E1D-A4C6-EA53270ABF55}"/>
                </a:ext>
              </a:extLst>
            </p:cNvPr>
            <p:cNvSpPr>
              <a:spLocks/>
            </p:cNvSpPr>
            <p:nvPr/>
          </p:nvSpPr>
          <p:spPr bwMode="auto">
            <a:xfrm>
              <a:off x="7662863" y="3148578"/>
              <a:ext cx="1128713" cy="1733550"/>
            </a:xfrm>
            <a:custGeom>
              <a:avLst/>
              <a:gdLst>
                <a:gd name="T0" fmla="*/ 0 w 711"/>
                <a:gd name="T1" fmla="*/ 123 h 1092"/>
                <a:gd name="T2" fmla="*/ 275 w 711"/>
                <a:gd name="T3" fmla="*/ 1092 h 1092"/>
                <a:gd name="T4" fmla="*/ 711 w 711"/>
                <a:gd name="T5" fmla="*/ 984 h 1092"/>
                <a:gd name="T6" fmla="*/ 420 w 711"/>
                <a:gd name="T7" fmla="*/ 0 h 1092"/>
                <a:gd name="T8" fmla="*/ 0 w 711"/>
                <a:gd name="T9" fmla="*/ 123 h 1092"/>
              </a:gdLst>
              <a:ahLst/>
              <a:cxnLst>
                <a:cxn ang="0">
                  <a:pos x="T0" y="T1"/>
                </a:cxn>
                <a:cxn ang="0">
                  <a:pos x="T2" y="T3"/>
                </a:cxn>
                <a:cxn ang="0">
                  <a:pos x="T4" y="T5"/>
                </a:cxn>
                <a:cxn ang="0">
                  <a:pos x="T6" y="T7"/>
                </a:cxn>
                <a:cxn ang="0">
                  <a:pos x="T8" y="T9"/>
                </a:cxn>
              </a:cxnLst>
              <a:rect l="0" t="0" r="r" b="b"/>
              <a:pathLst>
                <a:path w="711" h="1092">
                  <a:moveTo>
                    <a:pt x="0" y="123"/>
                  </a:moveTo>
                  <a:lnTo>
                    <a:pt x="275" y="1092"/>
                  </a:lnTo>
                  <a:lnTo>
                    <a:pt x="711" y="984"/>
                  </a:lnTo>
                  <a:lnTo>
                    <a:pt x="420" y="0"/>
                  </a:lnTo>
                  <a:lnTo>
                    <a:pt x="0" y="123"/>
                  </a:lnTo>
                  <a:close/>
                </a:path>
              </a:pathLst>
            </a:custGeom>
            <a:solidFill>
              <a:srgbClr val="E1E1E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55" name="Freeform 23">
              <a:extLst>
                <a:ext uri="{FF2B5EF4-FFF2-40B4-BE49-F238E27FC236}">
                  <a16:creationId xmlns:a16="http://schemas.microsoft.com/office/drawing/2014/main" id="{1C5165D2-04D3-4168-8D19-6A0F61F3D378}"/>
                </a:ext>
              </a:extLst>
            </p:cNvPr>
            <p:cNvSpPr>
              <a:spLocks/>
            </p:cNvSpPr>
            <p:nvPr/>
          </p:nvSpPr>
          <p:spPr bwMode="auto">
            <a:xfrm>
              <a:off x="5316538" y="4017963"/>
              <a:ext cx="342900" cy="366713"/>
            </a:xfrm>
            <a:custGeom>
              <a:avLst/>
              <a:gdLst>
                <a:gd name="T0" fmla="*/ 75 w 176"/>
                <a:gd name="T1" fmla="*/ 20 h 189"/>
                <a:gd name="T2" fmla="*/ 176 w 176"/>
                <a:gd name="T3" fmla="*/ 59 h 189"/>
                <a:gd name="T4" fmla="*/ 108 w 176"/>
                <a:gd name="T5" fmla="*/ 175 h 189"/>
                <a:gd name="T6" fmla="*/ 4 w 176"/>
                <a:gd name="T7" fmla="*/ 149 h 189"/>
                <a:gd name="T8" fmla="*/ 75 w 176"/>
                <a:gd name="T9" fmla="*/ 20 h 189"/>
              </a:gdLst>
              <a:ahLst/>
              <a:cxnLst>
                <a:cxn ang="0">
                  <a:pos x="T0" y="T1"/>
                </a:cxn>
                <a:cxn ang="0">
                  <a:pos x="T2" y="T3"/>
                </a:cxn>
                <a:cxn ang="0">
                  <a:pos x="T4" y="T5"/>
                </a:cxn>
                <a:cxn ang="0">
                  <a:pos x="T6" y="T7"/>
                </a:cxn>
                <a:cxn ang="0">
                  <a:pos x="T8" y="T9"/>
                </a:cxn>
              </a:cxnLst>
              <a:rect l="0" t="0" r="r" b="b"/>
              <a:pathLst>
                <a:path w="176" h="189">
                  <a:moveTo>
                    <a:pt x="75" y="20"/>
                  </a:moveTo>
                  <a:cubicBezTo>
                    <a:pt x="75" y="20"/>
                    <a:pt x="159" y="0"/>
                    <a:pt x="176" y="59"/>
                  </a:cubicBezTo>
                  <a:cubicBezTo>
                    <a:pt x="176" y="59"/>
                    <a:pt x="139" y="156"/>
                    <a:pt x="108" y="175"/>
                  </a:cubicBezTo>
                  <a:cubicBezTo>
                    <a:pt x="85" y="189"/>
                    <a:pt x="13" y="187"/>
                    <a:pt x="4" y="149"/>
                  </a:cubicBezTo>
                  <a:cubicBezTo>
                    <a:pt x="4" y="149"/>
                    <a:pt x="0" y="110"/>
                    <a:pt x="75" y="20"/>
                  </a:cubicBezTo>
                  <a:close/>
                </a:path>
              </a:pathLst>
            </a:custGeom>
            <a:solidFill>
              <a:srgbClr val="FECC9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sp>
          <p:nvSpPr>
            <p:cNvPr id="56" name="Freeform 24">
              <a:extLst>
                <a:ext uri="{FF2B5EF4-FFF2-40B4-BE49-F238E27FC236}">
                  <a16:creationId xmlns:a16="http://schemas.microsoft.com/office/drawing/2014/main" id="{E374AB76-5170-451F-9AB0-DC4ED8A34BF5}"/>
                </a:ext>
              </a:extLst>
            </p:cNvPr>
            <p:cNvSpPr>
              <a:spLocks/>
            </p:cNvSpPr>
            <p:nvPr/>
          </p:nvSpPr>
          <p:spPr bwMode="auto">
            <a:xfrm>
              <a:off x="6880225" y="4219576"/>
              <a:ext cx="604838" cy="249238"/>
            </a:xfrm>
            <a:custGeom>
              <a:avLst/>
              <a:gdLst>
                <a:gd name="T0" fmla="*/ 0 w 311"/>
                <a:gd name="T1" fmla="*/ 22 h 128"/>
                <a:gd name="T2" fmla="*/ 311 w 311"/>
                <a:gd name="T3" fmla="*/ 0 h 128"/>
                <a:gd name="T4" fmla="*/ 53 w 311"/>
                <a:gd name="T5" fmla="*/ 63 h 128"/>
                <a:gd name="T6" fmla="*/ 0 w 311"/>
                <a:gd name="T7" fmla="*/ 22 h 128"/>
              </a:gdLst>
              <a:ahLst/>
              <a:cxnLst>
                <a:cxn ang="0">
                  <a:pos x="T0" y="T1"/>
                </a:cxn>
                <a:cxn ang="0">
                  <a:pos x="T2" y="T3"/>
                </a:cxn>
                <a:cxn ang="0">
                  <a:pos x="T4" y="T5"/>
                </a:cxn>
                <a:cxn ang="0">
                  <a:pos x="T6" y="T7"/>
                </a:cxn>
              </a:cxnLst>
              <a:rect l="0" t="0" r="r" b="b"/>
              <a:pathLst>
                <a:path w="311" h="128">
                  <a:moveTo>
                    <a:pt x="0" y="22"/>
                  </a:moveTo>
                  <a:cubicBezTo>
                    <a:pt x="0" y="22"/>
                    <a:pt x="143" y="103"/>
                    <a:pt x="311" y="0"/>
                  </a:cubicBezTo>
                  <a:cubicBezTo>
                    <a:pt x="311" y="0"/>
                    <a:pt x="188" y="128"/>
                    <a:pt x="53" y="63"/>
                  </a:cubicBezTo>
                  <a:lnTo>
                    <a:pt x="0" y="22"/>
                  </a:lnTo>
                  <a:close/>
                </a:path>
              </a:pathLst>
            </a:custGeom>
            <a:solidFill>
              <a:srgbClr val="EF9C5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IN" sz="1800" dirty="0"/>
            </a:p>
          </p:txBody>
        </p:sp>
      </p:grpSp>
      <p:sp>
        <p:nvSpPr>
          <p:cNvPr id="57" name="Freeform: Shape 56">
            <a:extLst>
              <a:ext uri="{FF2B5EF4-FFF2-40B4-BE49-F238E27FC236}">
                <a16:creationId xmlns:a16="http://schemas.microsoft.com/office/drawing/2014/main" id="{D24082B4-AECC-4387-9A4C-A94D5D55290A}"/>
              </a:ext>
            </a:extLst>
          </p:cNvPr>
          <p:cNvSpPr/>
          <p:nvPr/>
        </p:nvSpPr>
        <p:spPr>
          <a:xfrm>
            <a:off x="7612198" y="1505387"/>
            <a:ext cx="4570805" cy="3847227"/>
          </a:xfrm>
          <a:custGeom>
            <a:avLst/>
            <a:gdLst>
              <a:gd name="connsiteX0" fmla="*/ 4570805 w 4570805"/>
              <a:gd name="connsiteY0" fmla="*/ 0 h 3847227"/>
              <a:gd name="connsiteX1" fmla="*/ 4570805 w 4570805"/>
              <a:gd name="connsiteY1" fmla="*/ 2426298 h 3847227"/>
              <a:gd name="connsiteX2" fmla="*/ 491827 w 4570805"/>
              <a:gd name="connsiteY2" fmla="*/ 3847227 h 3847227"/>
              <a:gd name="connsiteX3" fmla="*/ 0 w 4570805"/>
              <a:gd name="connsiteY3" fmla="*/ 2149216 h 3847227"/>
              <a:gd name="connsiteX4" fmla="*/ 4570805 w 4570805"/>
              <a:gd name="connsiteY4" fmla="*/ 0 h 384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805" h="3847227">
                <a:moveTo>
                  <a:pt x="4570805" y="0"/>
                </a:moveTo>
                <a:lnTo>
                  <a:pt x="4570805" y="2426298"/>
                </a:lnTo>
                <a:lnTo>
                  <a:pt x="491827" y="3847227"/>
                </a:lnTo>
                <a:lnTo>
                  <a:pt x="0" y="2149216"/>
                </a:lnTo>
                <a:lnTo>
                  <a:pt x="457080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1800" dirty="0"/>
          </a:p>
        </p:txBody>
      </p:sp>
      <p:sp>
        <p:nvSpPr>
          <p:cNvPr id="58" name="Freeform: Shape 57">
            <a:extLst>
              <a:ext uri="{FF2B5EF4-FFF2-40B4-BE49-F238E27FC236}">
                <a16:creationId xmlns:a16="http://schemas.microsoft.com/office/drawing/2014/main" id="{5CDDAE48-E597-46F5-96AC-D157EE203D3A}"/>
              </a:ext>
            </a:extLst>
          </p:cNvPr>
          <p:cNvSpPr/>
          <p:nvPr/>
        </p:nvSpPr>
        <p:spPr>
          <a:xfrm>
            <a:off x="1590" y="1608604"/>
            <a:ext cx="4576455" cy="3859955"/>
          </a:xfrm>
          <a:custGeom>
            <a:avLst/>
            <a:gdLst>
              <a:gd name="connsiteX0" fmla="*/ 0 w 4576455"/>
              <a:gd name="connsiteY0" fmla="*/ 0 h 3859955"/>
              <a:gd name="connsiteX1" fmla="*/ 4576455 w 4576455"/>
              <a:gd name="connsiteY1" fmla="*/ 2161944 h 3859955"/>
              <a:gd name="connsiteX2" fmla="*/ 4084628 w 4576455"/>
              <a:gd name="connsiteY2" fmla="*/ 3859955 h 3859955"/>
              <a:gd name="connsiteX3" fmla="*/ 0 w 4576455"/>
              <a:gd name="connsiteY3" fmla="*/ 2540134 h 3859955"/>
              <a:gd name="connsiteX4" fmla="*/ 0 w 4576455"/>
              <a:gd name="connsiteY4" fmla="*/ 0 h 385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455" h="3859955">
                <a:moveTo>
                  <a:pt x="0" y="0"/>
                </a:moveTo>
                <a:lnTo>
                  <a:pt x="4576455" y="2161944"/>
                </a:lnTo>
                <a:lnTo>
                  <a:pt x="4084628" y="3859955"/>
                </a:lnTo>
                <a:lnTo>
                  <a:pt x="0" y="254013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1800" dirty="0"/>
          </a:p>
        </p:txBody>
      </p:sp>
      <p:sp>
        <p:nvSpPr>
          <p:cNvPr id="2" name="TextBox 1">
            <a:extLst>
              <a:ext uri="{FF2B5EF4-FFF2-40B4-BE49-F238E27FC236}">
                <a16:creationId xmlns:a16="http://schemas.microsoft.com/office/drawing/2014/main" id="{6BAE4EBF-0579-4760-B6A5-84CDE75A5A45}"/>
              </a:ext>
            </a:extLst>
          </p:cNvPr>
          <p:cNvSpPr txBox="1"/>
          <p:nvPr/>
        </p:nvSpPr>
        <p:spPr>
          <a:xfrm>
            <a:off x="2684410" y="1122859"/>
            <a:ext cx="6853736" cy="1661993"/>
          </a:xfrm>
          <a:prstGeom prst="rect">
            <a:avLst/>
          </a:prstGeom>
          <a:noFill/>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IN" sz="4400" b="1" dirty="0">
                <a:solidFill>
                  <a:schemeClr val="bg1"/>
                </a:solidFill>
                <a:latin typeface="Tisa Offc Serif Pro" panose="02010504030101020102" pitchFamily="2" charset="0"/>
                <a:cs typeface="Segoe UI" panose="020B0502040204020203" pitchFamily="34" charset="0"/>
              </a:rPr>
              <a:t>Adult Protection Network</a:t>
            </a:r>
          </a:p>
          <a:p>
            <a:pPr algn="ctr"/>
            <a:r>
              <a:rPr lang="en-IN" sz="2000" b="1" dirty="0">
                <a:solidFill>
                  <a:schemeClr val="bg1"/>
                </a:solidFill>
                <a:latin typeface="Tisa Offc Serif Pro" panose="02010504030101020102" pitchFamily="2" charset="0"/>
                <a:cs typeface="Segoe UI" panose="020B0502040204020203" pitchFamily="34" charset="0"/>
              </a:rPr>
              <a:t>January 2024 – September 2024</a:t>
            </a:r>
            <a:endParaRPr lang="en-IN" sz="2000" dirty="0">
              <a:latin typeface="Tisa Offc Serif Pro" panose="02010504030101020102" pitchFamily="2" charset="0"/>
            </a:endParaRPr>
          </a:p>
        </p:txBody>
      </p:sp>
      <p:sp>
        <p:nvSpPr>
          <p:cNvPr id="60" name="TextBox 59">
            <a:extLst>
              <a:ext uri="{FF2B5EF4-FFF2-40B4-BE49-F238E27FC236}">
                <a16:creationId xmlns:a16="http://schemas.microsoft.com/office/drawing/2014/main" id="{5256FC4B-8B55-41A1-A6AF-3C726BDF1867}"/>
              </a:ext>
            </a:extLst>
          </p:cNvPr>
          <p:cNvSpPr txBox="1"/>
          <p:nvPr/>
        </p:nvSpPr>
        <p:spPr>
          <a:xfrm rot="20277942">
            <a:off x="8908003" y="3261582"/>
            <a:ext cx="2649321" cy="553999"/>
          </a:xfrm>
          <a:prstGeom prst="rect">
            <a:avLst/>
          </a:prstGeom>
          <a:noFill/>
        </p:spPr>
        <p:txBody>
          <a:bodyPr wrap="square" lIns="0" tIns="0" rIns="0" bIns="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IN" sz="1800" dirty="0">
                <a:solidFill>
                  <a:schemeClr val="bg1"/>
                </a:solidFill>
                <a:latin typeface="Segoe UI" panose="020B0502040204020203" pitchFamily="34" charset="0"/>
                <a:ea typeface="Open Sans" panose="020B0606030504020204" pitchFamily="34" charset="0"/>
                <a:cs typeface="Segoe UI" panose="020B0502040204020203" pitchFamily="34" charset="0"/>
              </a:rPr>
              <a:t>UNC School of Government </a:t>
            </a:r>
          </a:p>
        </p:txBody>
      </p:sp>
      <p:sp>
        <p:nvSpPr>
          <p:cNvPr id="74" name="TextBox 73">
            <a:extLst>
              <a:ext uri="{FF2B5EF4-FFF2-40B4-BE49-F238E27FC236}">
                <a16:creationId xmlns:a16="http://schemas.microsoft.com/office/drawing/2014/main" id="{40ADFF0E-19CC-4146-A0EF-B019B03E433D}"/>
              </a:ext>
            </a:extLst>
          </p:cNvPr>
          <p:cNvSpPr txBox="1"/>
          <p:nvPr/>
        </p:nvSpPr>
        <p:spPr>
          <a:xfrm rot="1322058" flipH="1">
            <a:off x="927561" y="3422338"/>
            <a:ext cx="2797539" cy="553999"/>
          </a:xfrm>
          <a:prstGeom prst="rect">
            <a:avLst/>
          </a:prstGeom>
          <a:noFill/>
        </p:spPr>
        <p:txBody>
          <a:bodyPr wrap="square" lIns="0" tIns="0" rIns="0" bIns="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IN" sz="1800" dirty="0">
                <a:solidFill>
                  <a:schemeClr val="bg1"/>
                </a:solidFill>
                <a:latin typeface="Segoe UI" panose="020B0502040204020203" pitchFamily="34" charset="0"/>
                <a:ea typeface="Open Sans" panose="020B0606030504020204" pitchFamily="34" charset="0"/>
                <a:cs typeface="Segoe UI" panose="020B0502040204020203" pitchFamily="34" charset="0"/>
              </a:rPr>
              <a:t>NC Division of Aging and Adult Services </a:t>
            </a:r>
          </a:p>
        </p:txBody>
      </p:sp>
      <p:sp>
        <p:nvSpPr>
          <p:cNvPr id="3" name="Rectangle 2">
            <a:extLst>
              <a:ext uri="{FF2B5EF4-FFF2-40B4-BE49-F238E27FC236}">
                <a16:creationId xmlns:a16="http://schemas.microsoft.com/office/drawing/2014/main" id="{E45960FD-74E9-0DC5-F56B-2ACD6A0140B8}"/>
              </a:ext>
            </a:extLst>
          </p:cNvPr>
          <p:cNvSpPr/>
          <p:nvPr/>
        </p:nvSpPr>
        <p:spPr>
          <a:xfrm>
            <a:off x="3049"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05116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the Adult Protection Network website">
            <a:extLst>
              <a:ext uri="{FF2B5EF4-FFF2-40B4-BE49-F238E27FC236}">
                <a16:creationId xmlns:a16="http://schemas.microsoft.com/office/drawing/2014/main" id="{0CDF7AFA-07D5-CD58-8688-AD61C6E6FB91}"/>
              </a:ext>
            </a:extLst>
          </p:cNvPr>
          <p:cNvPicPr>
            <a:picLocks noChangeAspect="1"/>
          </p:cNvPicPr>
          <p:nvPr/>
        </p:nvPicPr>
        <p:blipFill>
          <a:blip r:embed="rId3"/>
          <a:stretch>
            <a:fillRect/>
          </a:stretch>
        </p:blipFill>
        <p:spPr>
          <a:xfrm>
            <a:off x="1522377" y="1352704"/>
            <a:ext cx="9147246" cy="5136022"/>
          </a:xfrm>
          <a:prstGeom prst="rect">
            <a:avLst/>
          </a:prstGeom>
        </p:spPr>
      </p:pic>
      <p:sp>
        <p:nvSpPr>
          <p:cNvPr id="3" name="Oval 2">
            <a:extLst>
              <a:ext uri="{FF2B5EF4-FFF2-40B4-BE49-F238E27FC236}">
                <a16:creationId xmlns:a16="http://schemas.microsoft.com/office/drawing/2014/main" id="{B5F7C87C-18C8-E145-D848-0EC0F6D1D134}"/>
              </a:ext>
            </a:extLst>
          </p:cNvPr>
          <p:cNvSpPr/>
          <p:nvPr/>
        </p:nvSpPr>
        <p:spPr>
          <a:xfrm>
            <a:off x="1399367" y="1167298"/>
            <a:ext cx="1085851" cy="71122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b="1" dirty="0">
              <a:ln w="57150">
                <a:solidFill>
                  <a:srgbClr val="FF0000"/>
                </a:solidFill>
              </a:ln>
              <a:noFill/>
            </a:endParaRPr>
          </a:p>
        </p:txBody>
      </p:sp>
      <p:sp>
        <p:nvSpPr>
          <p:cNvPr id="4" name="TextBox 3">
            <a:extLst>
              <a:ext uri="{FF2B5EF4-FFF2-40B4-BE49-F238E27FC236}">
                <a16:creationId xmlns:a16="http://schemas.microsoft.com/office/drawing/2014/main" id="{ED01E33C-4B65-7FFC-5C59-506E842A67DF}"/>
              </a:ext>
            </a:extLst>
          </p:cNvPr>
          <p:cNvSpPr txBox="1"/>
          <p:nvPr/>
        </p:nvSpPr>
        <p:spPr>
          <a:xfrm>
            <a:off x="2147888" y="333375"/>
            <a:ext cx="7896225" cy="954107"/>
          </a:xfrm>
          <a:prstGeom prst="rect">
            <a:avLst/>
          </a:prstGeom>
          <a:noFill/>
        </p:spPr>
        <p:txBody>
          <a:bodyPr wrap="square" rtlCol="0">
            <a:spAutoFit/>
          </a:bodyPr>
          <a:lstStyle/>
          <a:p>
            <a:pPr algn="ctr"/>
            <a:r>
              <a:rPr lang="en-US" sz="2800" b="1" dirty="0">
                <a:solidFill>
                  <a:schemeClr val="bg1"/>
                </a:solidFill>
                <a:latin typeface="Tisa Offc Serif Pro" panose="02010504030101020102" pitchFamily="2" charset="0"/>
              </a:rPr>
              <a:t>Adult Protection Network Website:  https://protectadults.sog.unc.edu</a:t>
            </a:r>
          </a:p>
        </p:txBody>
      </p:sp>
    </p:spTree>
    <p:extLst>
      <p:ext uri="{BB962C8B-B14F-4D97-AF65-F5344CB8AC3E}">
        <p14:creationId xmlns:p14="http://schemas.microsoft.com/office/powerpoint/2010/main" val="122077746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235D86-47CC-AD68-E78E-4A3528E30444}"/>
              </a:ext>
            </a:extLst>
          </p:cNvPr>
          <p:cNvSpPr txBox="1"/>
          <p:nvPr/>
        </p:nvSpPr>
        <p:spPr>
          <a:xfrm>
            <a:off x="1214437" y="1982347"/>
            <a:ext cx="4729163" cy="3108543"/>
          </a:xfrm>
          <a:prstGeom prst="rect">
            <a:avLst/>
          </a:prstGeom>
          <a:noFill/>
        </p:spPr>
        <p:txBody>
          <a:bodyPr wrap="square" rtlCol="0">
            <a:spAutoFit/>
          </a:bodyPr>
          <a:lstStyle/>
          <a:p>
            <a:pPr marL="342900" indent="-342900">
              <a:buAutoNum type="arabicPeriod"/>
            </a:pPr>
            <a:r>
              <a:rPr lang="en-US" sz="2800" dirty="0">
                <a:solidFill>
                  <a:schemeClr val="bg1"/>
                </a:solidFill>
              </a:rPr>
              <a:t>Create an advanced MDT training pathway</a:t>
            </a:r>
          </a:p>
          <a:p>
            <a:pPr marL="342900" indent="-342900">
              <a:buAutoNum type="arabicPeriod"/>
            </a:pPr>
            <a:endParaRPr lang="en-US" sz="2800" dirty="0">
              <a:solidFill>
                <a:schemeClr val="bg1"/>
              </a:solidFill>
            </a:endParaRPr>
          </a:p>
          <a:p>
            <a:pPr marL="342900" indent="-342900">
              <a:buAutoNum type="arabicPeriod"/>
            </a:pPr>
            <a:r>
              <a:rPr lang="en-US" sz="2800" dirty="0">
                <a:solidFill>
                  <a:schemeClr val="bg1"/>
                </a:solidFill>
              </a:rPr>
              <a:t>Develop an MDT Toolkit</a:t>
            </a:r>
          </a:p>
          <a:p>
            <a:pPr marL="342900" indent="-342900">
              <a:buAutoNum type="arabicPeriod"/>
            </a:pPr>
            <a:endParaRPr lang="en-US" sz="2800" dirty="0">
              <a:solidFill>
                <a:schemeClr val="bg1"/>
              </a:solidFill>
            </a:endParaRPr>
          </a:p>
          <a:p>
            <a:pPr marL="342900" indent="-342900">
              <a:buAutoNum type="arabicPeriod"/>
            </a:pPr>
            <a:r>
              <a:rPr lang="en-US" sz="2800" dirty="0">
                <a:solidFill>
                  <a:schemeClr val="bg1"/>
                </a:solidFill>
              </a:rPr>
              <a:t>Continue Help Desk services</a:t>
            </a:r>
          </a:p>
        </p:txBody>
      </p:sp>
      <p:sp>
        <p:nvSpPr>
          <p:cNvPr id="4" name="TextBox 3">
            <a:extLst>
              <a:ext uri="{FF2B5EF4-FFF2-40B4-BE49-F238E27FC236}">
                <a16:creationId xmlns:a16="http://schemas.microsoft.com/office/drawing/2014/main" id="{5464337F-A7D9-DE48-443C-CB2EC4CC3D63}"/>
              </a:ext>
            </a:extLst>
          </p:cNvPr>
          <p:cNvSpPr txBox="1"/>
          <p:nvPr/>
        </p:nvSpPr>
        <p:spPr>
          <a:xfrm>
            <a:off x="2857220" y="728383"/>
            <a:ext cx="6477561" cy="646331"/>
          </a:xfrm>
          <a:prstGeom prst="rect">
            <a:avLst/>
          </a:prstGeom>
          <a:noFill/>
        </p:spPr>
        <p:txBody>
          <a:bodyPr wrap="square" rtlCol="0">
            <a:spAutoFit/>
          </a:bodyPr>
          <a:lstStyle/>
          <a:p>
            <a:r>
              <a:rPr lang="en-US" sz="3600" dirty="0">
                <a:solidFill>
                  <a:schemeClr val="bg1"/>
                </a:solidFill>
                <a:latin typeface="Tisa Offc Serif Pro" panose="02010504030101020102" pitchFamily="2" charset="0"/>
              </a:rPr>
              <a:t>Current Grant Project Goals  </a:t>
            </a:r>
          </a:p>
        </p:txBody>
      </p:sp>
      <p:sp>
        <p:nvSpPr>
          <p:cNvPr id="5" name="Rectangle 4">
            <a:extLst>
              <a:ext uri="{FF2B5EF4-FFF2-40B4-BE49-F238E27FC236}">
                <a16:creationId xmlns:a16="http://schemas.microsoft.com/office/drawing/2014/main" id="{D154E567-EE12-BAC0-B3B1-B9695AD86CD1}"/>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up of a sign">
            <a:extLst>
              <a:ext uri="{FF2B5EF4-FFF2-40B4-BE49-F238E27FC236}">
                <a16:creationId xmlns:a16="http://schemas.microsoft.com/office/drawing/2014/main" id="{71E2FA0E-0B22-F91C-03E6-4AFDAF7C9D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70199" y="2001397"/>
            <a:ext cx="4729163" cy="3152775"/>
          </a:xfrm>
          <a:prstGeom prst="rect">
            <a:avLst/>
          </a:prstGeom>
        </p:spPr>
      </p:pic>
    </p:spTree>
    <p:extLst>
      <p:ext uri="{BB962C8B-B14F-4D97-AF65-F5344CB8AC3E}">
        <p14:creationId xmlns:p14="http://schemas.microsoft.com/office/powerpoint/2010/main" val="196391295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E75D2-E075-C770-C51E-B55884E998F6}"/>
              </a:ext>
            </a:extLst>
          </p:cNvPr>
          <p:cNvSpPr txBox="1"/>
          <p:nvPr/>
        </p:nvSpPr>
        <p:spPr>
          <a:xfrm>
            <a:off x="409850" y="1549894"/>
            <a:ext cx="9077886" cy="646331"/>
          </a:xfrm>
          <a:prstGeom prst="rect">
            <a:avLst/>
          </a:prstGeom>
          <a:noFill/>
        </p:spPr>
        <p:txBody>
          <a:bodyPr wrap="square" rtlCol="0">
            <a:spAutoFit/>
          </a:bodyPr>
          <a:lstStyle/>
          <a:p>
            <a:r>
              <a:rPr lang="en-US" sz="3600" dirty="0">
                <a:solidFill>
                  <a:schemeClr val="bg1"/>
                </a:solidFill>
              </a:rPr>
              <a:t>Advanced MDT Training Pathway</a:t>
            </a:r>
          </a:p>
        </p:txBody>
      </p:sp>
      <p:sp>
        <p:nvSpPr>
          <p:cNvPr id="4" name="Rectangle 3">
            <a:extLst>
              <a:ext uri="{FF2B5EF4-FFF2-40B4-BE49-F238E27FC236}">
                <a16:creationId xmlns:a16="http://schemas.microsoft.com/office/drawing/2014/main" id="{4ECFFA65-90AF-2526-56C8-0A57A39EC481}"/>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F7CDF99-F627-F1CC-B22E-91443A3747B7}"/>
              </a:ext>
            </a:extLst>
          </p:cNvPr>
          <p:cNvSpPr txBox="1"/>
          <p:nvPr/>
        </p:nvSpPr>
        <p:spPr>
          <a:xfrm>
            <a:off x="2857220" y="728383"/>
            <a:ext cx="6477561" cy="646331"/>
          </a:xfrm>
          <a:prstGeom prst="rect">
            <a:avLst/>
          </a:prstGeom>
          <a:noFill/>
        </p:spPr>
        <p:txBody>
          <a:bodyPr wrap="square" rtlCol="0">
            <a:spAutoFit/>
          </a:bodyPr>
          <a:lstStyle/>
          <a:p>
            <a:r>
              <a:rPr lang="en-US" sz="3600" dirty="0">
                <a:solidFill>
                  <a:schemeClr val="bg1"/>
                </a:solidFill>
                <a:latin typeface="Tisa Offc Serif Pro" panose="02010504030101020102" pitchFamily="2" charset="0"/>
              </a:rPr>
              <a:t>Current Grant Project Goals  </a:t>
            </a:r>
          </a:p>
        </p:txBody>
      </p:sp>
      <p:sp>
        <p:nvSpPr>
          <p:cNvPr id="6" name="TextBox 5">
            <a:extLst>
              <a:ext uri="{FF2B5EF4-FFF2-40B4-BE49-F238E27FC236}">
                <a16:creationId xmlns:a16="http://schemas.microsoft.com/office/drawing/2014/main" id="{FCD5E7F0-94BB-A189-B809-71F3B283CEF0}"/>
              </a:ext>
            </a:extLst>
          </p:cNvPr>
          <p:cNvSpPr txBox="1"/>
          <p:nvPr/>
        </p:nvSpPr>
        <p:spPr>
          <a:xfrm>
            <a:off x="521131" y="2784038"/>
            <a:ext cx="5765426" cy="2585323"/>
          </a:xfrm>
          <a:prstGeom prst="rect">
            <a:avLst/>
          </a:prstGeom>
          <a:noFill/>
        </p:spPr>
        <p:txBody>
          <a:bodyPr wrap="square" rtlCol="0">
            <a:spAutoFit/>
          </a:bodyPr>
          <a:lstStyle/>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Law enforcement and prosecutors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Adult protective services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Mental health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Guardianship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Confidentiality and information sharing   </a:t>
            </a:r>
            <a:endParaRPr lang="en-US" sz="2400" dirty="0">
              <a:solidFill>
                <a:schemeClr val="bg1"/>
              </a:solidFill>
              <a:effectLst/>
              <a:latin typeface="Times New Roman" panose="02020603050405020304" pitchFamily="18" charset="0"/>
              <a:ea typeface="Times New Roman" panose="02020603050405020304" pitchFamily="18" charset="0"/>
            </a:endParaRPr>
          </a:p>
          <a:p>
            <a:endParaRPr lang="en-US" dirty="0"/>
          </a:p>
        </p:txBody>
      </p:sp>
      <p:pic>
        <p:nvPicPr>
          <p:cNvPr id="8" name="Picture 7" descr="A hand writing on a white board&#10;&#10;Description automatically generated">
            <a:extLst>
              <a:ext uri="{FF2B5EF4-FFF2-40B4-BE49-F238E27FC236}">
                <a16:creationId xmlns:a16="http://schemas.microsoft.com/office/drawing/2014/main" id="{046AA2B4-A2D9-EABD-8701-60356C3CF4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2428875"/>
            <a:ext cx="5765426" cy="3843617"/>
          </a:xfrm>
          <a:prstGeom prst="rect">
            <a:avLst/>
          </a:prstGeom>
        </p:spPr>
      </p:pic>
      <p:sp>
        <p:nvSpPr>
          <p:cNvPr id="9" name="TextBox 8">
            <a:extLst>
              <a:ext uri="{FF2B5EF4-FFF2-40B4-BE49-F238E27FC236}">
                <a16:creationId xmlns:a16="http://schemas.microsoft.com/office/drawing/2014/main" id="{1175EC5C-4036-C635-279B-AD8A6BC46368}"/>
              </a:ext>
            </a:extLst>
          </p:cNvPr>
          <p:cNvSpPr txBox="1"/>
          <p:nvPr/>
        </p:nvSpPr>
        <p:spPr>
          <a:xfrm>
            <a:off x="9487736" y="9286875"/>
            <a:ext cx="2373689" cy="369332"/>
          </a:xfrm>
          <a:prstGeom prst="rect">
            <a:avLst/>
          </a:prstGeom>
          <a:noFill/>
        </p:spPr>
        <p:txBody>
          <a:bodyPr wrap="square" rtlCol="0">
            <a:spAutoFit/>
          </a:bodyPr>
          <a:lstStyle/>
          <a:p>
            <a:r>
              <a:rPr lang="en-US" sz="900" dirty="0">
                <a:hlinkClick r:id="rId4" tooltip="https://picpedia.org/handwriting/t/training.html"/>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154440426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02FDDF-4B60-46DD-1B6E-27F5A655A049}"/>
              </a:ext>
            </a:extLst>
          </p:cNvPr>
          <p:cNvSpPr txBox="1"/>
          <p:nvPr/>
        </p:nvSpPr>
        <p:spPr>
          <a:xfrm>
            <a:off x="995081" y="1791383"/>
            <a:ext cx="6105525" cy="646331"/>
          </a:xfrm>
          <a:prstGeom prst="rect">
            <a:avLst/>
          </a:prstGeom>
          <a:noFill/>
        </p:spPr>
        <p:txBody>
          <a:bodyPr wrap="square" rtlCol="0">
            <a:spAutoFit/>
          </a:bodyPr>
          <a:lstStyle/>
          <a:p>
            <a:r>
              <a:rPr lang="en-US" sz="3600" dirty="0">
                <a:solidFill>
                  <a:schemeClr val="bg1"/>
                </a:solidFill>
              </a:rPr>
              <a:t>Develop an MDT toolkit</a:t>
            </a:r>
          </a:p>
        </p:txBody>
      </p:sp>
      <p:sp>
        <p:nvSpPr>
          <p:cNvPr id="8" name="Rectangle 7">
            <a:extLst>
              <a:ext uri="{FF2B5EF4-FFF2-40B4-BE49-F238E27FC236}">
                <a16:creationId xmlns:a16="http://schemas.microsoft.com/office/drawing/2014/main" id="{BBA85223-C79D-D466-00E6-D305487AB0DA}"/>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2F9762D-3FC0-5322-94A8-8BC64DFD74FD}"/>
              </a:ext>
            </a:extLst>
          </p:cNvPr>
          <p:cNvSpPr txBox="1"/>
          <p:nvPr/>
        </p:nvSpPr>
        <p:spPr>
          <a:xfrm>
            <a:off x="2857220" y="728383"/>
            <a:ext cx="6477561" cy="646331"/>
          </a:xfrm>
          <a:prstGeom prst="rect">
            <a:avLst/>
          </a:prstGeom>
          <a:noFill/>
        </p:spPr>
        <p:txBody>
          <a:bodyPr wrap="square" rtlCol="0">
            <a:spAutoFit/>
          </a:bodyPr>
          <a:lstStyle/>
          <a:p>
            <a:r>
              <a:rPr lang="en-US" sz="3600" dirty="0">
                <a:solidFill>
                  <a:schemeClr val="bg1"/>
                </a:solidFill>
                <a:latin typeface="Tisa Offc Serif Pro" panose="02010504030101020102" pitchFamily="2" charset="0"/>
              </a:rPr>
              <a:t>Current Grant Project Goals  </a:t>
            </a:r>
          </a:p>
        </p:txBody>
      </p:sp>
      <p:sp>
        <p:nvSpPr>
          <p:cNvPr id="3" name="TextBox 2">
            <a:extLst>
              <a:ext uri="{FF2B5EF4-FFF2-40B4-BE49-F238E27FC236}">
                <a16:creationId xmlns:a16="http://schemas.microsoft.com/office/drawing/2014/main" id="{777B81BD-6668-23F8-1E1C-E1EBA1F19ED3}"/>
              </a:ext>
            </a:extLst>
          </p:cNvPr>
          <p:cNvSpPr txBox="1"/>
          <p:nvPr/>
        </p:nvSpPr>
        <p:spPr>
          <a:xfrm>
            <a:off x="5073565" y="2854383"/>
            <a:ext cx="6657975" cy="2954655"/>
          </a:xfrm>
          <a:prstGeom prst="rect">
            <a:avLst/>
          </a:prstGeom>
          <a:noFill/>
        </p:spPr>
        <p:txBody>
          <a:bodyPr wrap="square" rtlCol="0">
            <a:spAutoFit/>
          </a:bodyPr>
          <a:lstStyle/>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Model written consent form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MOU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Recruitment letter – new team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Recruitment letter – reestablishing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Recruitment letter – adding new members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Needs assessment worksheet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400" dirty="0">
                <a:solidFill>
                  <a:schemeClr val="bg1"/>
                </a:solidFill>
                <a:effectLst/>
                <a:latin typeface="Aptos" panose="020B0004020202020204" pitchFamily="34" charset="0"/>
                <a:ea typeface="Times New Roman" panose="02020603050405020304" pitchFamily="18" charset="0"/>
              </a:rPr>
              <a:t>Others needed?</a:t>
            </a:r>
            <a:endParaRPr lang="en-US" sz="2400" dirty="0">
              <a:solidFill>
                <a:schemeClr val="bg1"/>
              </a:solidFill>
              <a:effectLst/>
              <a:latin typeface="Times New Roman" panose="02020603050405020304" pitchFamily="18" charset="0"/>
              <a:ea typeface="Times New Roman" panose="02020603050405020304" pitchFamily="18" charset="0"/>
            </a:endParaRPr>
          </a:p>
          <a:p>
            <a:endParaRPr lang="en-US" dirty="0"/>
          </a:p>
        </p:txBody>
      </p:sp>
      <p:pic>
        <p:nvPicPr>
          <p:cNvPr id="6" name="Picture 5" descr="A tool box full of tools&#10;&#10;Description automatically generated">
            <a:extLst>
              <a:ext uri="{FF2B5EF4-FFF2-40B4-BE49-F238E27FC236}">
                <a16:creationId xmlns:a16="http://schemas.microsoft.com/office/drawing/2014/main" id="{6AEB30AE-E660-51F7-9A13-BDFD84AC4E6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8406" y="2663028"/>
            <a:ext cx="4284642" cy="3374155"/>
          </a:xfrm>
          <a:prstGeom prst="rect">
            <a:avLst/>
          </a:prstGeom>
        </p:spPr>
      </p:pic>
      <p:sp>
        <p:nvSpPr>
          <p:cNvPr id="9" name="TextBox 8">
            <a:extLst>
              <a:ext uri="{FF2B5EF4-FFF2-40B4-BE49-F238E27FC236}">
                <a16:creationId xmlns:a16="http://schemas.microsoft.com/office/drawing/2014/main" id="{79863515-4866-9C5F-635E-580AC9B5CD5E}"/>
              </a:ext>
            </a:extLst>
          </p:cNvPr>
          <p:cNvSpPr txBox="1"/>
          <p:nvPr/>
        </p:nvSpPr>
        <p:spPr>
          <a:xfrm>
            <a:off x="66675" y="6730889"/>
            <a:ext cx="4524375" cy="230832"/>
          </a:xfrm>
          <a:prstGeom prst="rect">
            <a:avLst/>
          </a:prstGeom>
          <a:noFill/>
        </p:spPr>
        <p:txBody>
          <a:bodyPr wrap="square" rtlCol="0">
            <a:spAutoFit/>
          </a:bodyPr>
          <a:lstStyle/>
          <a:p>
            <a:r>
              <a:rPr lang="en-US" sz="900" dirty="0">
                <a:hlinkClick r:id="rId4" tooltip="https://freepngimg.com/png/27231-toolbox-picture"/>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494876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235D86-47CC-AD68-E78E-4A3528E30444}"/>
              </a:ext>
            </a:extLst>
          </p:cNvPr>
          <p:cNvSpPr txBox="1"/>
          <p:nvPr/>
        </p:nvSpPr>
        <p:spPr>
          <a:xfrm>
            <a:off x="651729" y="1684469"/>
            <a:ext cx="8677275" cy="646331"/>
          </a:xfrm>
          <a:prstGeom prst="rect">
            <a:avLst/>
          </a:prstGeom>
          <a:noFill/>
        </p:spPr>
        <p:txBody>
          <a:bodyPr wrap="square" rtlCol="0">
            <a:spAutoFit/>
          </a:bodyPr>
          <a:lstStyle/>
          <a:p>
            <a:r>
              <a:rPr lang="en-US" sz="3600" dirty="0">
                <a:solidFill>
                  <a:schemeClr val="bg1"/>
                </a:solidFill>
              </a:rPr>
              <a:t>Continue Help Desk services</a:t>
            </a:r>
          </a:p>
        </p:txBody>
      </p:sp>
      <p:sp>
        <p:nvSpPr>
          <p:cNvPr id="11" name="Rectangle 10">
            <a:extLst>
              <a:ext uri="{FF2B5EF4-FFF2-40B4-BE49-F238E27FC236}">
                <a16:creationId xmlns:a16="http://schemas.microsoft.com/office/drawing/2014/main" id="{43F374F7-E669-18C6-8F2E-F24D24C2C596}"/>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764C710-E93B-7663-3D70-E6D8E5FD2C99}"/>
              </a:ext>
            </a:extLst>
          </p:cNvPr>
          <p:cNvSpPr txBox="1"/>
          <p:nvPr/>
        </p:nvSpPr>
        <p:spPr>
          <a:xfrm>
            <a:off x="439447" y="2695622"/>
            <a:ext cx="620077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Maintain the APN website</a:t>
            </a:r>
          </a:p>
          <a:p>
            <a:pPr marL="285750" indent="-285750">
              <a:buFont typeface="Arial" panose="020B0604020202020204" pitchFamily="34" charset="0"/>
              <a:buChar char="•"/>
            </a:pPr>
            <a:r>
              <a:rPr lang="en-US" sz="2400" dirty="0">
                <a:solidFill>
                  <a:schemeClr val="bg1"/>
                </a:solidFill>
              </a:rPr>
              <a:t>Continue weekly emails – Training Tuesday and Friday Focus</a:t>
            </a:r>
          </a:p>
          <a:p>
            <a:pPr marL="285750" indent="-285750">
              <a:buFont typeface="Arial" panose="020B0604020202020204" pitchFamily="34" charset="0"/>
              <a:buChar char="•"/>
            </a:pPr>
            <a:r>
              <a:rPr lang="en-US" sz="2400" dirty="0">
                <a:solidFill>
                  <a:schemeClr val="bg1"/>
                </a:solidFill>
              </a:rPr>
              <a:t>Provide guidance to counties as requested</a:t>
            </a:r>
          </a:p>
          <a:p>
            <a:pPr marL="285750" indent="-285750">
              <a:buFont typeface="Arial" panose="020B0604020202020204" pitchFamily="34" charset="0"/>
              <a:buChar char="•"/>
            </a:pPr>
            <a:r>
              <a:rPr lang="en-US" sz="2400" dirty="0">
                <a:solidFill>
                  <a:schemeClr val="bg1"/>
                </a:solidFill>
              </a:rPr>
              <a:t>Provide in-person and virtual support to county MDTs</a:t>
            </a:r>
          </a:p>
          <a:p>
            <a:pPr marL="285750" indent="-285750">
              <a:buFont typeface="Arial" panose="020B0604020202020204" pitchFamily="34" charset="0"/>
              <a:buChar char="•"/>
            </a:pPr>
            <a:r>
              <a:rPr lang="en-US" sz="2400" dirty="0">
                <a:solidFill>
                  <a:schemeClr val="bg1"/>
                </a:solidFill>
              </a:rPr>
              <a:t>Coming soon:  Regional MDT Coordinator meetings</a:t>
            </a:r>
          </a:p>
        </p:txBody>
      </p:sp>
      <p:sp>
        <p:nvSpPr>
          <p:cNvPr id="4" name="TextBox 3">
            <a:extLst>
              <a:ext uri="{FF2B5EF4-FFF2-40B4-BE49-F238E27FC236}">
                <a16:creationId xmlns:a16="http://schemas.microsoft.com/office/drawing/2014/main" id="{65CB447F-017B-FFF9-4941-AF25862597DC}"/>
              </a:ext>
            </a:extLst>
          </p:cNvPr>
          <p:cNvSpPr txBox="1"/>
          <p:nvPr/>
        </p:nvSpPr>
        <p:spPr>
          <a:xfrm>
            <a:off x="2857220" y="728383"/>
            <a:ext cx="6477561" cy="646331"/>
          </a:xfrm>
          <a:prstGeom prst="rect">
            <a:avLst/>
          </a:prstGeom>
          <a:noFill/>
        </p:spPr>
        <p:txBody>
          <a:bodyPr wrap="square" rtlCol="0">
            <a:spAutoFit/>
          </a:bodyPr>
          <a:lstStyle/>
          <a:p>
            <a:r>
              <a:rPr lang="en-US" sz="3600" dirty="0">
                <a:solidFill>
                  <a:schemeClr val="bg1"/>
                </a:solidFill>
              </a:rPr>
              <a:t>Current Grant Project Goals  </a:t>
            </a:r>
          </a:p>
        </p:txBody>
      </p:sp>
      <p:pic>
        <p:nvPicPr>
          <p:cNvPr id="6" name="Picture 5" descr="A finger pointing at a button&#10;&#10;Description automatically generated">
            <a:extLst>
              <a:ext uri="{FF2B5EF4-FFF2-40B4-BE49-F238E27FC236}">
                <a16:creationId xmlns:a16="http://schemas.microsoft.com/office/drawing/2014/main" id="{A93E5D94-AF09-AFF6-4D07-B733946B78D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5294" y="2937752"/>
            <a:ext cx="4410140" cy="2938945"/>
          </a:xfrm>
          <a:prstGeom prst="rect">
            <a:avLst/>
          </a:prstGeom>
        </p:spPr>
      </p:pic>
    </p:spTree>
    <p:extLst>
      <p:ext uri="{BB962C8B-B14F-4D97-AF65-F5344CB8AC3E}">
        <p14:creationId xmlns:p14="http://schemas.microsoft.com/office/powerpoint/2010/main" val="40687753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state of north carolina&#10;&#10;Description automatically generated">
            <a:extLst>
              <a:ext uri="{FF2B5EF4-FFF2-40B4-BE49-F238E27FC236}">
                <a16:creationId xmlns:a16="http://schemas.microsoft.com/office/drawing/2014/main" id="{26D89F02-F808-4791-D928-A38586752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636" y="1261856"/>
            <a:ext cx="9241093" cy="4223179"/>
          </a:xfrm>
          <a:prstGeom prst="rect">
            <a:avLst/>
          </a:prstGeom>
        </p:spPr>
      </p:pic>
      <p:sp>
        <p:nvSpPr>
          <p:cNvPr id="3" name="TextBox 2">
            <a:extLst>
              <a:ext uri="{FF2B5EF4-FFF2-40B4-BE49-F238E27FC236}">
                <a16:creationId xmlns:a16="http://schemas.microsoft.com/office/drawing/2014/main" id="{E3235D86-47CC-AD68-E78E-4A3528E30444}"/>
              </a:ext>
            </a:extLst>
          </p:cNvPr>
          <p:cNvSpPr txBox="1"/>
          <p:nvPr/>
        </p:nvSpPr>
        <p:spPr>
          <a:xfrm>
            <a:off x="605234" y="317496"/>
            <a:ext cx="8677275" cy="646331"/>
          </a:xfrm>
          <a:prstGeom prst="rect">
            <a:avLst/>
          </a:prstGeom>
          <a:noFill/>
        </p:spPr>
        <p:txBody>
          <a:bodyPr wrap="square" rtlCol="0">
            <a:spAutoFit/>
          </a:bodyPr>
          <a:lstStyle/>
          <a:p>
            <a:r>
              <a:rPr lang="en-US" sz="3600" dirty="0">
                <a:solidFill>
                  <a:schemeClr val="bg1"/>
                </a:solidFill>
              </a:rPr>
              <a:t>The MDT Booster Shot Series</a:t>
            </a:r>
          </a:p>
        </p:txBody>
      </p:sp>
      <p:sp>
        <p:nvSpPr>
          <p:cNvPr id="11" name="Rectangle 10">
            <a:extLst>
              <a:ext uri="{FF2B5EF4-FFF2-40B4-BE49-F238E27FC236}">
                <a16:creationId xmlns:a16="http://schemas.microsoft.com/office/drawing/2014/main" id="{43F374F7-E669-18C6-8F2E-F24D24C2C596}"/>
              </a:ext>
            </a:extLst>
          </p:cNvPr>
          <p:cNvSpPr/>
          <p:nvPr/>
        </p:nvSpPr>
        <p:spPr>
          <a:xfrm>
            <a:off x="0" y="6505575"/>
            <a:ext cx="12188951" cy="352425"/>
          </a:xfrm>
          <a:prstGeom prst="rect">
            <a:avLst/>
          </a:prstGeom>
          <a:solidFill>
            <a:srgbClr val="F899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764C710-E93B-7663-3D70-E6D8E5FD2C99}"/>
              </a:ext>
            </a:extLst>
          </p:cNvPr>
          <p:cNvSpPr txBox="1"/>
          <p:nvPr/>
        </p:nvSpPr>
        <p:spPr>
          <a:xfrm>
            <a:off x="264271" y="3809479"/>
            <a:ext cx="11669424" cy="2308324"/>
          </a:xfrm>
          <a:prstGeom prst="rect">
            <a:avLst/>
          </a:prstGeom>
          <a:noFill/>
        </p:spPr>
        <p:txBody>
          <a:bodyPr wrap="square" rtlCol="0">
            <a:spAutoFit/>
          </a:bodyPr>
          <a:lstStyle/>
          <a:p>
            <a:r>
              <a:rPr lang="en-US" sz="2400" dirty="0">
                <a:solidFill>
                  <a:schemeClr val="bg1"/>
                </a:solidFill>
                <a:highlight>
                  <a:srgbClr val="000000"/>
                </a:highlight>
              </a:rPr>
              <a:t>June 25, 2024 – Guilford County</a:t>
            </a:r>
          </a:p>
          <a:p>
            <a:r>
              <a:rPr lang="en-US" sz="2400" dirty="0">
                <a:solidFill>
                  <a:schemeClr val="bg1"/>
                </a:solidFill>
                <a:highlight>
                  <a:srgbClr val="000000"/>
                </a:highlight>
              </a:rPr>
              <a:t>July 11, 2024 – Alexander County</a:t>
            </a:r>
          </a:p>
          <a:p>
            <a:r>
              <a:rPr lang="en-US" sz="2400" dirty="0">
                <a:solidFill>
                  <a:schemeClr val="bg1"/>
                </a:solidFill>
                <a:highlight>
                  <a:srgbClr val="000000"/>
                </a:highlight>
              </a:rPr>
              <a:t>July 12, 2024 – Transylvania County</a:t>
            </a:r>
          </a:p>
          <a:p>
            <a:r>
              <a:rPr lang="en-US" sz="2400" dirty="0">
                <a:solidFill>
                  <a:schemeClr val="bg1"/>
                </a:solidFill>
                <a:highlight>
                  <a:srgbClr val="000000"/>
                </a:highlight>
              </a:rPr>
              <a:t>July 19, 2024 – Onslow County</a:t>
            </a:r>
          </a:p>
          <a:p>
            <a:r>
              <a:rPr lang="en-US" sz="2400" dirty="0">
                <a:solidFill>
                  <a:schemeClr val="bg1"/>
                </a:solidFill>
                <a:highlight>
                  <a:srgbClr val="000000"/>
                </a:highlight>
              </a:rPr>
              <a:t>August 6, 2024 – Robeson County</a:t>
            </a:r>
          </a:p>
          <a:p>
            <a:r>
              <a:rPr lang="en-US" sz="2400" dirty="0">
                <a:solidFill>
                  <a:schemeClr val="bg1"/>
                </a:solidFill>
                <a:highlight>
                  <a:srgbClr val="000000"/>
                </a:highlight>
              </a:rPr>
              <a:t>August 2024 – Bertie County  (Date TBA</a:t>
            </a:r>
            <a:r>
              <a:rPr lang="en-US" sz="2400" dirty="0">
                <a:solidFill>
                  <a:schemeClr val="bg1"/>
                </a:solidFill>
              </a:rPr>
              <a:t>)</a:t>
            </a:r>
          </a:p>
        </p:txBody>
      </p:sp>
    </p:spTree>
    <p:extLst>
      <p:ext uri="{BB962C8B-B14F-4D97-AF65-F5344CB8AC3E}">
        <p14:creationId xmlns:p14="http://schemas.microsoft.com/office/powerpoint/2010/main" val="287578643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C2E8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351" dirty="0"/>
          </a:p>
        </p:txBody>
      </p:sp>
      <p:pic>
        <p:nvPicPr>
          <p:cNvPr id="11" name="Picture 10">
            <a:extLst>
              <a:ext uri="{FF2B5EF4-FFF2-40B4-BE49-F238E27FC236}">
                <a16:creationId xmlns:a16="http://schemas.microsoft.com/office/drawing/2014/main" id="{30834CA9-962E-546E-2273-4DD11FA95F2B}"/>
              </a:ext>
            </a:extLst>
          </p:cNvPr>
          <p:cNvPicPr>
            <a:picLocks noChangeAspect="1"/>
          </p:cNvPicPr>
          <p:nvPr/>
        </p:nvPicPr>
        <p:blipFill>
          <a:blip r:embed="rId3"/>
          <a:stretch>
            <a:fillRect/>
          </a:stretch>
        </p:blipFill>
        <p:spPr>
          <a:xfrm>
            <a:off x="4695680" y="1853392"/>
            <a:ext cx="2540649" cy="3151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C1CD28BD-463B-05EF-854F-FCFFE646B635}"/>
              </a:ext>
            </a:extLst>
          </p:cNvPr>
          <p:cNvSpPr>
            <a:spLocks noGrp="1"/>
          </p:cNvSpPr>
          <p:nvPr>
            <p:ph type="title"/>
          </p:nvPr>
        </p:nvSpPr>
        <p:spPr>
          <a:xfrm>
            <a:off x="4342847" y="647023"/>
            <a:ext cx="3503255" cy="649659"/>
          </a:xfrm>
        </p:spPr>
        <p:txBody>
          <a:bodyPr vert="horz" lIns="91440" tIns="45720" rIns="91440" bIns="4572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5200" b="1" kern="1200" dirty="0">
                <a:solidFill>
                  <a:schemeClr val="bg1"/>
                </a:solidFill>
                <a:latin typeface="Bree Serif"/>
              </a:rPr>
              <a:t>The Team</a:t>
            </a:r>
          </a:p>
        </p:txBody>
      </p:sp>
      <p:pic>
        <p:nvPicPr>
          <p:cNvPr id="4" name="Picture 3" descr="A person smiling at the camera&#10;&#10;Description automatically generated with low confidence">
            <a:extLst>
              <a:ext uri="{FF2B5EF4-FFF2-40B4-BE49-F238E27FC236}">
                <a16:creationId xmlns:a16="http://schemas.microsoft.com/office/drawing/2014/main" id="{FBC723EC-6EFE-21CB-1F24-7828DD652E9C}"/>
              </a:ext>
            </a:extLst>
          </p:cNvPr>
          <p:cNvPicPr>
            <a:picLocks noChangeAspect="1"/>
          </p:cNvPicPr>
          <p:nvPr/>
        </p:nvPicPr>
        <p:blipFill rotWithShape="1">
          <a:blip r:embed="rId4">
            <a:extLst>
              <a:ext uri="{28A0092B-C50C-407E-A947-70E740481C1C}">
                <a14:useLocalDpi xmlns:a14="http://schemas.microsoft.com/office/drawing/2010/main" val="0"/>
              </a:ext>
            </a:extLst>
          </a:blip>
          <a:srcRect l="15758" t="9293" r="12424" b="18990"/>
          <a:stretch/>
        </p:blipFill>
        <p:spPr>
          <a:xfrm>
            <a:off x="8184178" y="1853392"/>
            <a:ext cx="2540649" cy="3151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9027385-32D6-8AED-3B08-3B575C9A8497}"/>
              </a:ext>
            </a:extLst>
          </p:cNvPr>
          <p:cNvSpPr txBox="1"/>
          <p:nvPr/>
        </p:nvSpPr>
        <p:spPr>
          <a:xfrm>
            <a:off x="1106230" y="5500569"/>
            <a:ext cx="2497393" cy="107721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chemeClr val="bg1"/>
                </a:solidFill>
              </a:rPr>
              <a:t>Kristy</a:t>
            </a:r>
            <a:r>
              <a:rPr lang="en-US" sz="3200" b="1" dirty="0">
                <a:solidFill>
                  <a:srgbClr val="7030A0"/>
                </a:solidFill>
              </a:rPr>
              <a:t> </a:t>
            </a:r>
            <a:r>
              <a:rPr lang="en-US" sz="3200" b="1" dirty="0">
                <a:solidFill>
                  <a:schemeClr val="bg1"/>
                </a:solidFill>
              </a:rPr>
              <a:t>Preston</a:t>
            </a:r>
          </a:p>
        </p:txBody>
      </p:sp>
      <p:sp>
        <p:nvSpPr>
          <p:cNvPr id="9" name="TextBox 8">
            <a:extLst>
              <a:ext uri="{FF2B5EF4-FFF2-40B4-BE49-F238E27FC236}">
                <a16:creationId xmlns:a16="http://schemas.microsoft.com/office/drawing/2014/main" id="{9B67F0D2-64FF-2793-CEE5-9566BCA21639}"/>
              </a:ext>
            </a:extLst>
          </p:cNvPr>
          <p:cNvSpPr txBox="1"/>
          <p:nvPr/>
        </p:nvSpPr>
        <p:spPr>
          <a:xfrm>
            <a:off x="4651801" y="5500569"/>
            <a:ext cx="2665413" cy="107721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chemeClr val="bg1"/>
                </a:solidFill>
              </a:rPr>
              <a:t>Meredith</a:t>
            </a:r>
            <a:r>
              <a:rPr lang="en-US" sz="3200" b="1" dirty="0">
                <a:solidFill>
                  <a:srgbClr val="7030A0"/>
                </a:solidFill>
              </a:rPr>
              <a:t> </a:t>
            </a:r>
            <a:r>
              <a:rPr lang="en-US" sz="3200" b="1" dirty="0">
                <a:solidFill>
                  <a:schemeClr val="bg1"/>
                </a:solidFill>
              </a:rPr>
              <a:t>Smith</a:t>
            </a:r>
          </a:p>
        </p:txBody>
      </p:sp>
      <p:sp>
        <p:nvSpPr>
          <p:cNvPr id="10" name="TextBox 9">
            <a:extLst>
              <a:ext uri="{FF2B5EF4-FFF2-40B4-BE49-F238E27FC236}">
                <a16:creationId xmlns:a16="http://schemas.microsoft.com/office/drawing/2014/main" id="{CFE5B631-5F94-E2E2-DFAC-CCF3CB57DD0F}"/>
              </a:ext>
            </a:extLst>
          </p:cNvPr>
          <p:cNvSpPr txBox="1"/>
          <p:nvPr/>
        </p:nvSpPr>
        <p:spPr>
          <a:xfrm>
            <a:off x="8350430" y="5500569"/>
            <a:ext cx="2497393" cy="107721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chemeClr val="bg1"/>
                </a:solidFill>
              </a:rPr>
              <a:t>Kristi</a:t>
            </a:r>
            <a:r>
              <a:rPr lang="en-US" sz="3200" b="1" dirty="0">
                <a:solidFill>
                  <a:srgbClr val="7030A0"/>
                </a:solidFill>
              </a:rPr>
              <a:t> </a:t>
            </a:r>
            <a:r>
              <a:rPr lang="en-US" sz="3200" b="1" dirty="0">
                <a:solidFill>
                  <a:schemeClr val="bg1"/>
                </a:solidFill>
              </a:rPr>
              <a:t>Nickodem</a:t>
            </a:r>
          </a:p>
        </p:txBody>
      </p:sp>
      <p:pic>
        <p:nvPicPr>
          <p:cNvPr id="17" name="Content Placeholder 16" descr="A person smiling for the camera&#10;&#10;Description automatically generated">
            <a:extLst>
              <a:ext uri="{FF2B5EF4-FFF2-40B4-BE49-F238E27FC236}">
                <a16:creationId xmlns:a16="http://schemas.microsoft.com/office/drawing/2014/main" id="{1B757EF6-9F9B-0B8D-C69A-B6BB9FF3343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07183" y="1853392"/>
            <a:ext cx="2540649" cy="3151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324435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233D2A-C25A-FA24-8B27-7E6AB6C1D144}"/>
              </a:ext>
            </a:extLst>
          </p:cNvPr>
          <p:cNvSpPr txBox="1"/>
          <p:nvPr/>
        </p:nvSpPr>
        <p:spPr>
          <a:xfrm>
            <a:off x="436880" y="314711"/>
            <a:ext cx="11230493" cy="779700"/>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267" b="1" dirty="0">
                <a:solidFill>
                  <a:schemeClr val="tx1">
                    <a:lumMod val="40000"/>
                    <a:lumOff val="60000"/>
                  </a:schemeClr>
                </a:solidFill>
                <a:latin typeface="Tisa Offc Serif Pro" panose="02010504030101020102" pitchFamily="2" charset="0"/>
              </a:rPr>
              <a:t>Stoplight Exit Ticket</a:t>
            </a:r>
            <a:endParaRPr lang="en-US" sz="4267" b="1" dirty="0">
              <a:solidFill>
                <a:schemeClr val="tx1">
                  <a:lumMod val="40000"/>
                  <a:lumOff val="60000"/>
                </a:schemeClr>
              </a:solidFill>
              <a:latin typeface="Tisa Offc Serif Pro" panose="02010504030101020102" pitchFamily="2" charset="0"/>
              <a:cs typeface="Arial"/>
            </a:endParaRPr>
          </a:p>
        </p:txBody>
      </p:sp>
      <p:sp>
        <p:nvSpPr>
          <p:cNvPr id="5" name="Title 4">
            <a:extLst>
              <a:ext uri="{FF2B5EF4-FFF2-40B4-BE49-F238E27FC236}">
                <a16:creationId xmlns:a16="http://schemas.microsoft.com/office/drawing/2014/main" id="{C146FA5B-52A3-DEB3-CDB3-774184190755}"/>
              </a:ext>
            </a:extLst>
          </p:cNvPr>
          <p:cNvSpPr>
            <a:spLocks noGrp="1"/>
          </p:cNvSpPr>
          <p:nvPr>
            <p:ph type="title"/>
          </p:nvPr>
        </p:nvSpPr>
        <p:spPr>
          <a:xfrm>
            <a:off x="570442" y="1580094"/>
            <a:ext cx="6201833" cy="3992031"/>
          </a:xfrm>
        </p:spPr>
        <p:txBody>
          <a:bodyPr>
            <a:normAutofit fontScale="90000"/>
          </a:bodyPr>
          <a:lstStyle/>
          <a:p>
            <a:r>
              <a:rPr lang="en-US" u="sng" dirty="0"/>
              <a:t>Red</a:t>
            </a:r>
            <a:r>
              <a:rPr lang="en-US" dirty="0"/>
              <a:t> = Help!  I need more information.</a:t>
            </a:r>
            <a:br>
              <a:rPr lang="en-US" dirty="0"/>
            </a:br>
            <a:br>
              <a:rPr lang="en-US" dirty="0"/>
            </a:br>
            <a:r>
              <a:rPr lang="en-US" u="sng" dirty="0"/>
              <a:t>Yellow</a:t>
            </a:r>
            <a:r>
              <a:rPr lang="en-US" dirty="0"/>
              <a:t> = I’m not sure about this.  I need to think about it but I may need more information.</a:t>
            </a:r>
            <a:br>
              <a:rPr lang="en-US" dirty="0"/>
            </a:br>
            <a:br>
              <a:rPr lang="en-US" dirty="0"/>
            </a:br>
            <a:r>
              <a:rPr lang="en-US" u="sng" dirty="0"/>
              <a:t>Green</a:t>
            </a:r>
            <a:r>
              <a:rPr lang="en-US" dirty="0"/>
              <a:t> = I’m all set.  I know how and when to call the Adult Protection Network!</a:t>
            </a:r>
            <a:br>
              <a:rPr lang="en-US" dirty="0"/>
            </a:br>
            <a:endParaRPr lang="en-US" dirty="0"/>
          </a:p>
        </p:txBody>
      </p:sp>
      <p:pic>
        <p:nvPicPr>
          <p:cNvPr id="10" name="Picture 9" descr="A traffic light with red and yellow lights&#10;&#10;Description automatically generated">
            <a:extLst>
              <a:ext uri="{FF2B5EF4-FFF2-40B4-BE49-F238E27FC236}">
                <a16:creationId xmlns:a16="http://schemas.microsoft.com/office/drawing/2014/main" id="{E56E04DA-4AD8-C639-28D4-B0A7A24C97E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66282" y="1362074"/>
            <a:ext cx="2749702" cy="4448175"/>
          </a:xfrm>
          <a:prstGeom prst="rect">
            <a:avLst/>
          </a:prstGeom>
        </p:spPr>
      </p:pic>
      <p:sp>
        <p:nvSpPr>
          <p:cNvPr id="11" name="TextBox 10">
            <a:extLst>
              <a:ext uri="{FF2B5EF4-FFF2-40B4-BE49-F238E27FC236}">
                <a16:creationId xmlns:a16="http://schemas.microsoft.com/office/drawing/2014/main" id="{EEBE2D5B-4963-72E0-C6A0-7FD61C0DAD48}"/>
              </a:ext>
            </a:extLst>
          </p:cNvPr>
          <p:cNvSpPr txBox="1"/>
          <p:nvPr/>
        </p:nvSpPr>
        <p:spPr>
          <a:xfrm>
            <a:off x="8124825" y="5891362"/>
            <a:ext cx="2491159" cy="369332"/>
          </a:xfrm>
          <a:prstGeom prst="rect">
            <a:avLst/>
          </a:prstGeom>
          <a:noFill/>
        </p:spPr>
        <p:txBody>
          <a:bodyPr wrap="square" rtlCol="0">
            <a:spAutoFit/>
          </a:bodyPr>
          <a:lstStyle/>
          <a:p>
            <a:r>
              <a:rPr lang="en-US" sz="900" dirty="0">
                <a:hlinkClick r:id="rId4" tooltip="https://www.atlantictraining.com/blog/stop-light-stock-photo/"/>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154094593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325BFA-C22F-1135-1FA2-10457B62ED87}"/>
              </a:ext>
            </a:extLst>
          </p:cNvPr>
          <p:cNvSpPr txBox="1"/>
          <p:nvPr/>
        </p:nvSpPr>
        <p:spPr>
          <a:xfrm>
            <a:off x="194169" y="1368876"/>
            <a:ext cx="11803663" cy="697627"/>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733" dirty="0">
                <a:solidFill>
                  <a:schemeClr val="tx1">
                    <a:lumMod val="40000"/>
                    <a:lumOff val="60000"/>
                  </a:schemeClr>
                </a:solidFill>
                <a:hlinkClick r:id="rId3">
                  <a:extLst>
                    <a:ext uri="{A12FA001-AC4F-418D-AE19-62706E023703}">
                      <ahyp:hlinkClr xmlns:ahyp="http://schemas.microsoft.com/office/drawing/2018/hyperlinkcolor" val="tx"/>
                    </a:ext>
                  </a:extLst>
                </a:hlinkClick>
              </a:rPr>
              <a:t>kpreston@sog.unc.edu</a:t>
            </a:r>
            <a:endParaRPr lang="en-US" sz="3733" dirty="0">
              <a:solidFill>
                <a:schemeClr val="tx1">
                  <a:lumMod val="40000"/>
                  <a:lumOff val="60000"/>
                </a:schemeClr>
              </a:solidFill>
              <a:cs typeface="Arial"/>
            </a:endParaRPr>
          </a:p>
        </p:txBody>
      </p:sp>
      <p:sp>
        <p:nvSpPr>
          <p:cNvPr id="3" name="Title 2">
            <a:extLst>
              <a:ext uri="{FF2B5EF4-FFF2-40B4-BE49-F238E27FC236}">
                <a16:creationId xmlns:a16="http://schemas.microsoft.com/office/drawing/2014/main" id="{3F79B9D0-6153-BB1F-76A5-3B83D32E4E38}"/>
              </a:ext>
            </a:extLst>
          </p:cNvPr>
          <p:cNvSpPr txBox="1">
            <a:spLocks noGrp="1"/>
          </p:cNvSpPr>
          <p:nvPr>
            <p:ph type="title" idx="4294967295"/>
          </p:nvPr>
        </p:nvSpPr>
        <p:spPr>
          <a:xfrm>
            <a:off x="3348110" y="230412"/>
            <a:ext cx="5702105" cy="943848"/>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schemeClr val="bg1"/>
                </a:solidFill>
                <a:effectLst/>
                <a:uLnTx/>
                <a:uFillTx/>
                <a:latin typeface="Tisa Offc Serif Pro" panose="02010504030101020102" pitchFamily="2" charset="0"/>
              </a:rPr>
              <a:t>Questions?</a:t>
            </a:r>
          </a:p>
        </p:txBody>
      </p:sp>
    </p:spTree>
    <p:extLst>
      <p:ext uri="{BB962C8B-B14F-4D97-AF65-F5344CB8AC3E}">
        <p14:creationId xmlns:p14="http://schemas.microsoft.com/office/powerpoint/2010/main" val="310601288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67" y="1847850"/>
            <a:ext cx="11492005" cy="1045383"/>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800" b="1" i="0" dirty="0">
                <a:solidFill>
                  <a:srgbClr val="7030A0"/>
                </a:solidFill>
                <a:latin typeface="Bree Serif Sb" panose="02000503040000020004" pitchFamily="2" charset="77"/>
              </a:rPr>
              <a:t>Audience Check-In</a:t>
            </a:r>
          </a:p>
        </p:txBody>
      </p:sp>
      <p:sp>
        <p:nvSpPr>
          <p:cNvPr id="3" name="Subtitle 2"/>
          <p:cNvSpPr>
            <a:spLocks noGrp="1"/>
          </p:cNvSpPr>
          <p:nvPr>
            <p:ph type="subTitle" idx="4294967295"/>
          </p:nvPr>
        </p:nvSpPr>
        <p:spPr>
          <a:xfrm>
            <a:off x="351367" y="3323540"/>
            <a:ext cx="11492005" cy="1887945"/>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dirty="0">
                <a:solidFill>
                  <a:srgbClr val="7030A0"/>
                </a:solidFill>
                <a:latin typeface="Open Sans Medium" panose="020B0606030504020204" pitchFamily="34" charset="0"/>
                <a:ea typeface="Open Sans Medium" panose="020B0606030504020204" pitchFamily="34" charset="0"/>
                <a:cs typeface="Open Sans Medium" panose="020B0606030504020204" pitchFamily="34" charset="0"/>
              </a:rPr>
              <a:t>Have you visited the Adult Protection Network website?  Type “yes” or “no” in the chat box.</a:t>
            </a:r>
          </a:p>
        </p:txBody>
      </p:sp>
      <p:pic>
        <p:nvPicPr>
          <p:cNvPr id="6" name="Picture 5" descr="Wooden blocks with question marks">
            <a:extLst>
              <a:ext uri="{FF2B5EF4-FFF2-40B4-BE49-F238E27FC236}">
                <a16:creationId xmlns:a16="http://schemas.microsoft.com/office/drawing/2014/main" id="{72917817-31C2-ABD2-62DD-A6542145A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510" y="4262034"/>
            <a:ext cx="3614979" cy="2409986"/>
          </a:xfrm>
          <a:prstGeom prst="rect">
            <a:avLst/>
          </a:prstGeom>
        </p:spPr>
      </p:pic>
    </p:spTree>
    <p:extLst>
      <p:ext uri="{BB962C8B-B14F-4D97-AF65-F5344CB8AC3E}">
        <p14:creationId xmlns:p14="http://schemas.microsoft.com/office/powerpoint/2010/main" val="369285789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74385-9C90-C917-4318-846DA4C1E577}"/>
              </a:ext>
            </a:extLst>
          </p:cNvPr>
          <p:cNvSpPr>
            <a:spLocks noGrp="1"/>
          </p:cNvSpPr>
          <p:nvPr>
            <p:ph type="title"/>
          </p:nvPr>
        </p:nvSpPr>
        <p:spPr>
          <a:xfrm>
            <a:off x="1079500" y="427021"/>
            <a:ext cx="10033000" cy="68842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dirty="0"/>
              <a:t>Adult Protection Network Website</a:t>
            </a:r>
          </a:p>
        </p:txBody>
      </p:sp>
      <p:pic>
        <p:nvPicPr>
          <p:cNvPr id="4" name="Picture 3" descr="A screenshot of the Adult Protection Network home page.">
            <a:extLst>
              <a:ext uri="{FF2B5EF4-FFF2-40B4-BE49-F238E27FC236}">
                <a16:creationId xmlns:a16="http://schemas.microsoft.com/office/drawing/2014/main" id="{DE4A5EA0-33D4-2158-A723-1F7E599ABE12}"/>
              </a:ext>
            </a:extLst>
          </p:cNvPr>
          <p:cNvPicPr>
            <a:picLocks noChangeAspect="1"/>
          </p:cNvPicPr>
          <p:nvPr/>
        </p:nvPicPr>
        <p:blipFill>
          <a:blip r:embed="rId3"/>
          <a:stretch>
            <a:fillRect/>
          </a:stretch>
        </p:blipFill>
        <p:spPr>
          <a:xfrm>
            <a:off x="273582" y="427021"/>
            <a:ext cx="11622662" cy="6044136"/>
          </a:xfrm>
          <a:prstGeom prst="rect">
            <a:avLst/>
          </a:prstGeom>
        </p:spPr>
      </p:pic>
      <p:sp>
        <p:nvSpPr>
          <p:cNvPr id="3" name="Oval 2">
            <a:extLst>
              <a:ext uri="{FF2B5EF4-FFF2-40B4-BE49-F238E27FC236}">
                <a16:creationId xmlns:a16="http://schemas.microsoft.com/office/drawing/2014/main" id="{0AEBFF54-7B57-9828-566B-871A831BBBE2}"/>
              </a:ext>
            </a:extLst>
          </p:cNvPr>
          <p:cNvSpPr/>
          <p:nvPr/>
        </p:nvSpPr>
        <p:spPr>
          <a:xfrm>
            <a:off x="2651663" y="222225"/>
            <a:ext cx="1529165" cy="89321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b="1" dirty="0">
              <a:ln w="57150">
                <a:solidFill>
                  <a:srgbClr val="FF0000"/>
                </a:solidFill>
              </a:ln>
              <a:noFill/>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A1F941C-DF5D-4CE6-3C9B-0143BC0B928B}"/>
                  </a:ext>
                </a:extLst>
              </p14:cNvPr>
              <p14:cNvContentPartPr/>
              <p14:nvPr/>
            </p14:nvContentPartPr>
            <p14:xfrm>
              <a:off x="-2191305" y="1735460"/>
              <a:ext cx="480" cy="480"/>
            </p14:xfrm>
          </p:contentPart>
        </mc:Choice>
        <mc:Fallback xmlns="">
          <p:pic>
            <p:nvPicPr>
              <p:cNvPr id="5" name="Ink 4">
                <a:extLst>
                  <a:ext uri="{FF2B5EF4-FFF2-40B4-BE49-F238E27FC236}">
                    <a16:creationId xmlns:a16="http://schemas.microsoft.com/office/drawing/2014/main" id="{0A1F941C-DF5D-4CE6-3C9B-0143BC0B928B}"/>
                  </a:ext>
                </a:extLst>
              </p:cNvPr>
              <p:cNvPicPr/>
              <p:nvPr/>
            </p:nvPicPr>
            <p:blipFill>
              <a:blip r:embed="rId5"/>
              <a:stretch>
                <a:fillRect/>
              </a:stretch>
            </p:blipFill>
            <p:spPr>
              <a:xfrm>
                <a:off x="-2199465" y="1727300"/>
                <a:ext cx="16800" cy="16800"/>
              </a:xfrm>
              <a:prstGeom prst="rect">
                <a:avLst/>
              </a:prstGeom>
            </p:spPr>
          </p:pic>
        </mc:Fallback>
      </mc:AlternateContent>
    </p:spTree>
    <p:extLst>
      <p:ext uri="{BB962C8B-B14F-4D97-AF65-F5344CB8AC3E}">
        <p14:creationId xmlns:p14="http://schemas.microsoft.com/office/powerpoint/2010/main" val="102307789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2B209CD-65BA-10D8-5752-87F4E79FD9A4}"/>
              </a:ext>
            </a:extLst>
          </p:cNvPr>
          <p:cNvPicPr>
            <a:picLocks noChangeAspect="1"/>
          </p:cNvPicPr>
          <p:nvPr/>
        </p:nvPicPr>
        <p:blipFill>
          <a:blip r:embed="rId3"/>
          <a:stretch>
            <a:fillRect/>
          </a:stretch>
        </p:blipFill>
        <p:spPr>
          <a:xfrm>
            <a:off x="1075268" y="440269"/>
            <a:ext cx="10033000" cy="5800383"/>
          </a:xfrm>
          <a:prstGeom prst="rect">
            <a:avLst/>
          </a:prstGeom>
        </p:spPr>
      </p:pic>
      <p:sp>
        <p:nvSpPr>
          <p:cNvPr id="3" name="Arrow: Right 2">
            <a:extLst>
              <a:ext uri="{FF2B5EF4-FFF2-40B4-BE49-F238E27FC236}">
                <a16:creationId xmlns:a16="http://schemas.microsoft.com/office/drawing/2014/main" id="{3B2B1906-6E4D-FF5D-B36C-0E938221F9AF}"/>
              </a:ext>
            </a:extLst>
          </p:cNvPr>
          <p:cNvSpPr/>
          <p:nvPr/>
        </p:nvSpPr>
        <p:spPr>
          <a:xfrm>
            <a:off x="614362" y="2752815"/>
            <a:ext cx="600075" cy="298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3E64A21-5F3A-E1FA-D2DE-32C3BC9D747A}"/>
              </a:ext>
            </a:extLst>
          </p:cNvPr>
          <p:cNvPicPr>
            <a:picLocks noChangeAspect="1"/>
          </p:cNvPicPr>
          <p:nvPr/>
        </p:nvPicPr>
        <p:blipFill>
          <a:blip r:embed="rId4"/>
          <a:stretch>
            <a:fillRect/>
          </a:stretch>
        </p:blipFill>
        <p:spPr>
          <a:xfrm>
            <a:off x="4804473" y="833532"/>
            <a:ext cx="5703377" cy="5407120"/>
          </a:xfrm>
          <a:prstGeom prst="rect">
            <a:avLst/>
          </a:prstGeom>
        </p:spPr>
      </p:pic>
    </p:spTree>
    <p:extLst>
      <p:ext uri="{BB962C8B-B14F-4D97-AF65-F5344CB8AC3E}">
        <p14:creationId xmlns:p14="http://schemas.microsoft.com/office/powerpoint/2010/main" val="1709334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2B209CD-65BA-10D8-5752-87F4E79FD9A4}"/>
              </a:ext>
            </a:extLst>
          </p:cNvPr>
          <p:cNvPicPr>
            <a:picLocks noChangeAspect="1"/>
          </p:cNvPicPr>
          <p:nvPr/>
        </p:nvPicPr>
        <p:blipFill>
          <a:blip r:embed="rId3"/>
          <a:stretch>
            <a:fillRect/>
          </a:stretch>
        </p:blipFill>
        <p:spPr>
          <a:xfrm>
            <a:off x="1075268" y="440269"/>
            <a:ext cx="10033000" cy="5800383"/>
          </a:xfrm>
          <a:prstGeom prst="rect">
            <a:avLst/>
          </a:prstGeom>
        </p:spPr>
      </p:pic>
      <p:sp>
        <p:nvSpPr>
          <p:cNvPr id="3" name="Arrow: Right 2">
            <a:extLst>
              <a:ext uri="{FF2B5EF4-FFF2-40B4-BE49-F238E27FC236}">
                <a16:creationId xmlns:a16="http://schemas.microsoft.com/office/drawing/2014/main" id="{3B2B1906-6E4D-FF5D-B36C-0E938221F9AF}"/>
              </a:ext>
            </a:extLst>
          </p:cNvPr>
          <p:cNvSpPr/>
          <p:nvPr/>
        </p:nvSpPr>
        <p:spPr>
          <a:xfrm>
            <a:off x="622826" y="3192651"/>
            <a:ext cx="600075" cy="298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A screenshot of a computer&#10;&#10;Description automatically generated">
            <a:extLst>
              <a:ext uri="{FF2B5EF4-FFF2-40B4-BE49-F238E27FC236}">
                <a16:creationId xmlns:a16="http://schemas.microsoft.com/office/drawing/2014/main" id="{8B375F7E-C506-FAE2-15ED-3D1231957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583" y="1057704"/>
            <a:ext cx="7756591" cy="5479286"/>
          </a:xfrm>
          <a:prstGeom prst="rect">
            <a:avLst/>
          </a:prstGeom>
        </p:spPr>
      </p:pic>
    </p:spTree>
    <p:extLst>
      <p:ext uri="{BB962C8B-B14F-4D97-AF65-F5344CB8AC3E}">
        <p14:creationId xmlns:p14="http://schemas.microsoft.com/office/powerpoint/2010/main" val="3587953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2B209CD-65BA-10D8-5752-87F4E79FD9A4}"/>
              </a:ext>
            </a:extLst>
          </p:cNvPr>
          <p:cNvPicPr>
            <a:picLocks noChangeAspect="1"/>
          </p:cNvPicPr>
          <p:nvPr/>
        </p:nvPicPr>
        <p:blipFill>
          <a:blip r:embed="rId3"/>
          <a:stretch>
            <a:fillRect/>
          </a:stretch>
        </p:blipFill>
        <p:spPr>
          <a:xfrm>
            <a:off x="1075268" y="440269"/>
            <a:ext cx="10033000" cy="5800383"/>
          </a:xfrm>
          <a:prstGeom prst="rect">
            <a:avLst/>
          </a:prstGeom>
        </p:spPr>
      </p:pic>
      <p:sp>
        <p:nvSpPr>
          <p:cNvPr id="3" name="Arrow: Right 2">
            <a:extLst>
              <a:ext uri="{FF2B5EF4-FFF2-40B4-BE49-F238E27FC236}">
                <a16:creationId xmlns:a16="http://schemas.microsoft.com/office/drawing/2014/main" id="{3B2B1906-6E4D-FF5D-B36C-0E938221F9AF}"/>
              </a:ext>
            </a:extLst>
          </p:cNvPr>
          <p:cNvSpPr/>
          <p:nvPr/>
        </p:nvSpPr>
        <p:spPr>
          <a:xfrm>
            <a:off x="745305" y="3595606"/>
            <a:ext cx="600075" cy="2834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screenshot of a legal document&#10;&#10;Description automatically generated">
            <a:extLst>
              <a:ext uri="{FF2B5EF4-FFF2-40B4-BE49-F238E27FC236}">
                <a16:creationId xmlns:a16="http://schemas.microsoft.com/office/drawing/2014/main" id="{1FE57533-D819-B366-355B-8ECDDE987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397" y="1016607"/>
            <a:ext cx="7641298" cy="5441419"/>
          </a:xfrm>
          <a:prstGeom prst="rect">
            <a:avLst/>
          </a:prstGeom>
        </p:spPr>
      </p:pic>
    </p:spTree>
    <p:extLst>
      <p:ext uri="{BB962C8B-B14F-4D97-AF65-F5344CB8AC3E}">
        <p14:creationId xmlns:p14="http://schemas.microsoft.com/office/powerpoint/2010/main" val="313540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2B209CD-65BA-10D8-5752-87F4E79FD9A4}"/>
              </a:ext>
            </a:extLst>
          </p:cNvPr>
          <p:cNvPicPr>
            <a:picLocks noChangeAspect="1"/>
          </p:cNvPicPr>
          <p:nvPr/>
        </p:nvPicPr>
        <p:blipFill>
          <a:blip r:embed="rId3"/>
          <a:stretch>
            <a:fillRect/>
          </a:stretch>
        </p:blipFill>
        <p:spPr>
          <a:xfrm>
            <a:off x="1075268" y="440269"/>
            <a:ext cx="10033000" cy="5800383"/>
          </a:xfrm>
          <a:prstGeom prst="rect">
            <a:avLst/>
          </a:prstGeom>
        </p:spPr>
      </p:pic>
      <p:sp>
        <p:nvSpPr>
          <p:cNvPr id="3" name="Arrow: Right 2">
            <a:extLst>
              <a:ext uri="{FF2B5EF4-FFF2-40B4-BE49-F238E27FC236}">
                <a16:creationId xmlns:a16="http://schemas.microsoft.com/office/drawing/2014/main" id="{3B2B1906-6E4D-FF5D-B36C-0E938221F9AF}"/>
              </a:ext>
            </a:extLst>
          </p:cNvPr>
          <p:cNvSpPr/>
          <p:nvPr/>
        </p:nvSpPr>
        <p:spPr>
          <a:xfrm>
            <a:off x="614362" y="3983064"/>
            <a:ext cx="600075" cy="298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screenshot of a screenshot of a medical application&#10;&#10;Description automatically generated">
            <a:extLst>
              <a:ext uri="{FF2B5EF4-FFF2-40B4-BE49-F238E27FC236}">
                <a16:creationId xmlns:a16="http://schemas.microsoft.com/office/drawing/2014/main" id="{7C1506DA-387A-C694-A587-3ED0BFC07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056" y="1072107"/>
            <a:ext cx="8173899" cy="5168546"/>
          </a:xfrm>
          <a:prstGeom prst="rect">
            <a:avLst/>
          </a:prstGeom>
        </p:spPr>
      </p:pic>
    </p:spTree>
    <p:extLst>
      <p:ext uri="{BB962C8B-B14F-4D97-AF65-F5344CB8AC3E}">
        <p14:creationId xmlns:p14="http://schemas.microsoft.com/office/powerpoint/2010/main" val="2778199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 1">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18300C2D-B18A-D943-8A0C-B656396D5EA0}"/>
    </a:ext>
  </a:extLst>
</a:theme>
</file>

<file path=ppt/theme/theme10.xml><?xml version="1.0" encoding="utf-8"?>
<a:theme xmlns:a="http://schemas.openxmlformats.org/drawingml/2006/main" name="Divider Slide 2">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4B4C3390-C88F-A649-BA88-D7112F9646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losing Slide">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60B9EC0D-FDF3-BE41-8BB6-34A9361AD448}"/>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ivider Slide 2">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4B4C3390-C88F-A649-BA88-D7112F96460A}"/>
    </a:ext>
  </a:extLst>
</a:theme>
</file>

<file path=ppt/theme/theme3.xml><?xml version="1.0" encoding="utf-8"?>
<a:theme xmlns:a="http://schemas.openxmlformats.org/drawingml/2006/main" name="Split Text">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EC78D225-E3EC-9C44-951F-DB867AC04259}"/>
    </a:ext>
  </a:extLst>
</a:theme>
</file>

<file path=ppt/theme/theme4.xml><?xml version="1.0" encoding="utf-8"?>
<a:theme xmlns:a="http://schemas.openxmlformats.org/drawingml/2006/main" name="Divider Slide 1">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7F1FCC3C-93A2-E440-8949-CBA0C7DC929A}"/>
    </a:ext>
  </a:extLst>
</a:theme>
</file>

<file path=ppt/theme/theme5.xml><?xml version="1.0" encoding="utf-8"?>
<a:theme xmlns:a="http://schemas.openxmlformats.org/drawingml/2006/main" name="Text">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95A203BF-543F-144C-8E73-80D3B727A4B5}"/>
    </a:ext>
  </a:extLst>
</a:theme>
</file>

<file path=ppt/theme/theme6.xml><?xml version="1.0" encoding="utf-8"?>
<a:theme xmlns:a="http://schemas.openxmlformats.org/drawingml/2006/main" name="Text / Image">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E4C75DF1-838F-0141-8BA3-A1D545A12FA5}"/>
    </a:ext>
  </a:extLst>
</a:theme>
</file>

<file path=ppt/theme/theme7.xml><?xml version="1.0" encoding="utf-8"?>
<a:theme xmlns:a="http://schemas.openxmlformats.org/drawingml/2006/main" name="Closing Slide">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60B9EC0D-FDF3-BE41-8BB6-34A9361AD448}"/>
    </a:ext>
  </a:extLst>
</a:theme>
</file>

<file path=ppt/theme/theme8.xml><?xml version="1.0" encoding="utf-8"?>
<a:theme xmlns:a="http://schemas.openxmlformats.org/drawingml/2006/main" name="Office Theme">
  <a:themeElements>
    <a:clrScheme name="Custom 355">
      <a:dk1>
        <a:sysClr val="windowText" lastClr="000000"/>
      </a:dk1>
      <a:lt1>
        <a:sysClr val="window" lastClr="FFFFFF"/>
      </a:lt1>
      <a:dk2>
        <a:srgbClr val="1F497D"/>
      </a:dk2>
      <a:lt2>
        <a:srgbClr val="1B202A"/>
      </a:lt2>
      <a:accent1>
        <a:srgbClr val="2746A2"/>
      </a:accent1>
      <a:accent2>
        <a:srgbClr val="1C3379"/>
      </a:accent2>
      <a:accent3>
        <a:srgbClr val="3E52E2"/>
      </a:accent3>
      <a:accent4>
        <a:srgbClr val="59BBD8"/>
      </a:accent4>
      <a:accent5>
        <a:srgbClr val="ADCF54"/>
      </a:accent5>
      <a:accent6>
        <a:srgbClr val="F774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ivider Slide 2">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BB80F04-AAFE-AB45-8832-D2EFD584F21A}" vid="{4B4C3390-C88F-A649-BA88-D7112F96460A}"/>
    </a:ext>
  </a:extLst>
</a:theme>
</file>

<file path=docProps/app.xml><?xml version="1.0" encoding="utf-8"?>
<Properties xmlns="http://schemas.openxmlformats.org/officeDocument/2006/extended-properties" xmlns:vt="http://schemas.openxmlformats.org/officeDocument/2006/docPropsVTypes">
  <TotalTime>475</TotalTime>
  <Words>690</Words>
  <Application>Microsoft Office PowerPoint</Application>
  <PresentationFormat>Widescreen</PresentationFormat>
  <Paragraphs>139</Paragraphs>
  <Slides>37</Slides>
  <Notes>37</Notes>
  <HiddenSlides>0</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37</vt:i4>
      </vt:variant>
    </vt:vector>
  </HeadingPairs>
  <TitlesOfParts>
    <vt:vector size="61" baseType="lpstr">
      <vt:lpstr>Aptos</vt:lpstr>
      <vt:lpstr>Arial</vt:lpstr>
      <vt:lpstr>Bree Serif</vt:lpstr>
      <vt:lpstr>Bree Serif Sb</vt:lpstr>
      <vt:lpstr>Calibri</vt:lpstr>
      <vt:lpstr>Calibri Light</vt:lpstr>
      <vt:lpstr>Open Sans</vt:lpstr>
      <vt:lpstr>Open Sans Medium</vt:lpstr>
      <vt:lpstr>Segoe UI</vt:lpstr>
      <vt:lpstr>Symbol</vt:lpstr>
      <vt:lpstr>Times New Roman</vt:lpstr>
      <vt:lpstr>Tisa Offc Serif Pro</vt:lpstr>
      <vt:lpstr>Title Slide 1</vt:lpstr>
      <vt:lpstr>Divider Slide 2</vt:lpstr>
      <vt:lpstr>Split Text</vt:lpstr>
      <vt:lpstr>Divider Slide 1</vt:lpstr>
      <vt:lpstr>Text</vt:lpstr>
      <vt:lpstr>Text / Image</vt:lpstr>
      <vt:lpstr>Closing Slide</vt:lpstr>
      <vt:lpstr>Office Theme</vt:lpstr>
      <vt:lpstr>Divider Slide 2</vt:lpstr>
      <vt:lpstr>Divider Slide 2</vt:lpstr>
      <vt:lpstr>Office Theme</vt:lpstr>
      <vt:lpstr>Closing Slide</vt:lpstr>
      <vt:lpstr> Adult Protection Network UNC School of Government June 12, 2024 </vt:lpstr>
      <vt:lpstr>Project History</vt:lpstr>
      <vt:lpstr>PowerPoint Presentation</vt:lpstr>
      <vt:lpstr>Audience Check-In</vt:lpstr>
      <vt:lpstr>Adult Protection Network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Audience Check-In</vt:lpstr>
      <vt:lpstr>Adult Protection Network Website</vt:lpstr>
      <vt:lpstr>PowerPoint Presentation</vt:lpstr>
      <vt:lpstr>Find Your Peers Map</vt:lpstr>
      <vt:lpstr>Adult Protection Network Website</vt:lpstr>
      <vt:lpstr>PowerPoint Presentation</vt:lpstr>
      <vt:lpstr>PowerPoint Presentation</vt:lpstr>
      <vt:lpstr>PowerPoint Presentation</vt:lpstr>
      <vt:lpstr>Adult Protection Network Help Desk:   Weekly APN Emails</vt:lpstr>
      <vt:lpstr>Audience Check-In</vt:lpstr>
      <vt:lpstr>PowerPoint Presentation</vt:lpstr>
      <vt:lpstr>PowerPoint Presentation</vt:lpstr>
      <vt:lpstr>Adult Protection Network Website</vt:lpstr>
      <vt:lpstr>PowerPoint Presentation</vt:lpstr>
      <vt:lpstr>PowerPoint Presentation</vt:lpstr>
      <vt:lpstr>Audience Check-In</vt:lpstr>
      <vt:lpstr>PowerPoint Presentation</vt:lpstr>
      <vt:lpstr>PowerPoint Presentation</vt:lpstr>
      <vt:lpstr>PowerPoint Presentation</vt:lpstr>
      <vt:lpstr>PowerPoint Presentation</vt:lpstr>
      <vt:lpstr>PowerPoint Presentation</vt:lpstr>
      <vt:lpstr>PowerPoint Presentation</vt:lpstr>
      <vt:lpstr>The Team</vt:lpstr>
      <vt:lpstr>Red = Help!  I need more information.  Yellow = I’m not sure about this.  I need to think about it but I may need more information.  Green = I’m all set.  I know how and when to call the Adult Protection Network!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Preston, Kristy</dc:creator>
  <cp:lastModifiedBy>Preston, Kristy</cp:lastModifiedBy>
  <cp:revision>2</cp:revision>
  <dcterms:created xsi:type="dcterms:W3CDTF">2024-05-23T12:42:27Z</dcterms:created>
  <dcterms:modified xsi:type="dcterms:W3CDTF">2024-06-06T14:37:00Z</dcterms:modified>
</cp:coreProperties>
</file>