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65" r:id="rId5"/>
    <p:sldId id="325" r:id="rId6"/>
    <p:sldId id="359" r:id="rId7"/>
    <p:sldId id="506" r:id="rId8"/>
    <p:sldId id="358" r:id="rId9"/>
    <p:sldId id="508" r:id="rId10"/>
    <p:sldId id="357" r:id="rId11"/>
  </p:sldIdLst>
  <p:sldSz cx="12188825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2" autoAdjust="0"/>
    <p:restoredTop sz="87186" autoAdjust="0"/>
  </p:normalViewPr>
  <p:slideViewPr>
    <p:cSldViewPr showGuides="1">
      <p:cViewPr varScale="1">
        <p:scale>
          <a:sx n="75" d="100"/>
          <a:sy n="75" d="100"/>
        </p:scale>
        <p:origin x="840" y="48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D3E4EA-B5B4-4A88-91C9-DFEC64288D72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0BDC30-80E2-4978-BA88-A8C511F4C29D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  <a:latin typeface="Aptos" panose="020B0004020202020204" pitchFamily="34" charset="0"/>
            </a:rPr>
            <a:t>On the Monitoring log, choose “not yet determined” option when the outcome has not yet determined at the time log is due for quarterly submission to ACLS. </a:t>
          </a:r>
        </a:p>
        <a:p>
          <a:r>
            <a:rPr lang="en-US" sz="2000" dirty="0">
              <a:solidFill>
                <a:schemeClr val="tx1"/>
              </a:solidFill>
              <a:latin typeface="Aptos" panose="020B0004020202020204" pitchFamily="34" charset="0"/>
            </a:rPr>
            <a:t>Note: There should be only </a:t>
          </a:r>
          <a:r>
            <a:rPr lang="en-US" sz="2000" b="1" dirty="0">
              <a:solidFill>
                <a:schemeClr val="tx1"/>
              </a:solidFill>
              <a:latin typeface="Aptos" panose="020B0004020202020204" pitchFamily="34" charset="0"/>
            </a:rPr>
            <a:t>very rare instances </a:t>
          </a:r>
          <a:r>
            <a:rPr lang="en-US" sz="2000" dirty="0">
              <a:solidFill>
                <a:schemeClr val="tx1"/>
              </a:solidFill>
              <a:latin typeface="Aptos" panose="020B0004020202020204" pitchFamily="34" charset="0"/>
            </a:rPr>
            <a:t>when a monitoring visit outcome is “not yet determined” at the time of quarterly submission</a:t>
          </a:r>
        </a:p>
      </dgm:t>
    </dgm:pt>
    <dgm:pt modelId="{1E740A15-0C8A-49D5-B3A7-0B0214F8B772}" type="parTrans" cxnId="{787CB171-7A35-427C-9200-AABAF947E843}">
      <dgm:prSet/>
      <dgm:spPr/>
      <dgm:t>
        <a:bodyPr/>
        <a:lstStyle/>
        <a:p>
          <a:endParaRPr lang="en-US"/>
        </a:p>
      </dgm:t>
    </dgm:pt>
    <dgm:pt modelId="{79223FEB-1DB5-4573-9D38-1FAB1F62C265}" type="sibTrans" cxnId="{787CB171-7A35-427C-9200-AABAF947E843}">
      <dgm:prSet/>
      <dgm:spPr/>
      <dgm:t>
        <a:bodyPr/>
        <a:lstStyle/>
        <a:p>
          <a:endParaRPr lang="en-US"/>
        </a:p>
      </dgm:t>
    </dgm:pt>
    <dgm:pt modelId="{CDFBDABF-C919-4AC4-894F-9C30C1FACD62}">
      <dgm:prSet custT="1"/>
      <dgm:spPr>
        <a:solidFill>
          <a:srgbClr val="CC0099"/>
        </a:solidFill>
      </dgm:spPr>
      <dgm:t>
        <a:bodyPr/>
        <a:lstStyle/>
        <a:p>
          <a:pPr algn="ctr"/>
          <a:r>
            <a:rPr lang="en-US" sz="2400" dirty="0">
              <a:solidFill>
                <a:schemeClr val="tx1"/>
              </a:solidFill>
              <a:latin typeface="Aptos" panose="020B0004020202020204" pitchFamily="34" charset="0"/>
            </a:rPr>
            <a:t>There should not be any findings left as “open/pending” or “not yet determined” from one quarter to the next quarter.</a:t>
          </a:r>
        </a:p>
        <a:p>
          <a:pPr algn="ctr"/>
          <a:r>
            <a:rPr lang="en-US" sz="2400" b="0" dirty="0">
              <a:solidFill>
                <a:schemeClr val="tx1"/>
              </a:solidFill>
              <a:latin typeface="Aptos" panose="020B0004020202020204" pitchFamily="34" charset="0"/>
            </a:rPr>
            <a:t>The AHS </a:t>
          </a:r>
          <a:r>
            <a:rPr lang="en-US" sz="2400" b="1" dirty="0">
              <a:solidFill>
                <a:schemeClr val="tx1"/>
              </a:solidFill>
              <a:latin typeface="Aptos" panose="020B0004020202020204" pitchFamily="34" charset="0"/>
            </a:rPr>
            <a:t>must always</a:t>
          </a:r>
          <a:r>
            <a:rPr lang="en-US" sz="2400" dirty="0">
              <a:solidFill>
                <a:schemeClr val="tx1"/>
              </a:solidFill>
              <a:latin typeface="Aptos" panose="020B0004020202020204" pitchFamily="34" charset="0"/>
            </a:rPr>
            <a:t> go back and complete the outcome for all lines documented as open/ pending or not yet determined at the time of previous submission.</a:t>
          </a:r>
          <a:endParaRPr lang="en-US" sz="2400" b="1" dirty="0">
            <a:solidFill>
              <a:schemeClr val="tx1"/>
            </a:solidFill>
            <a:latin typeface="Aptos" panose="020B0004020202020204" pitchFamily="34" charset="0"/>
          </a:endParaRPr>
        </a:p>
      </dgm:t>
    </dgm:pt>
    <dgm:pt modelId="{B270FF1D-05BE-4E1A-B30C-7421A8AD4893}" type="parTrans" cxnId="{1B2A5AB5-13B5-445B-962A-E408BCAE3B45}">
      <dgm:prSet/>
      <dgm:spPr/>
      <dgm:t>
        <a:bodyPr/>
        <a:lstStyle/>
        <a:p>
          <a:endParaRPr lang="en-US"/>
        </a:p>
      </dgm:t>
    </dgm:pt>
    <dgm:pt modelId="{5EDB2D4B-32EE-4129-A4E7-8ADE1C45F86D}" type="sibTrans" cxnId="{1B2A5AB5-13B5-445B-962A-E408BCAE3B45}">
      <dgm:prSet/>
      <dgm:spPr/>
      <dgm:t>
        <a:bodyPr/>
        <a:lstStyle/>
        <a:p>
          <a:endParaRPr lang="en-US"/>
        </a:p>
      </dgm:t>
    </dgm:pt>
    <dgm:pt modelId="{50B5A6F4-B9E2-464F-8E01-5B1AB08B9EE5}">
      <dgm:prSet custT="1"/>
      <dgm:spPr>
        <a:solidFill>
          <a:srgbClr val="FF6600"/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  <a:latin typeface="Aptos" panose="020B0004020202020204" pitchFamily="34" charset="0"/>
            </a:rPr>
            <a:t>On the Complaint Investigation (CI) log, choose “Open/pending” option when the outcome has not yet been determined at the time log is due for quarterly submission to ACLS. </a:t>
          </a:r>
        </a:p>
      </dgm:t>
    </dgm:pt>
    <dgm:pt modelId="{EFA823FB-E3CA-4D62-99DA-F97BA6EF9EF6}" type="parTrans" cxnId="{058472F0-0A7F-4894-98A7-5C7F790B12D8}">
      <dgm:prSet/>
      <dgm:spPr/>
      <dgm:t>
        <a:bodyPr/>
        <a:lstStyle/>
        <a:p>
          <a:endParaRPr lang="en-US"/>
        </a:p>
      </dgm:t>
    </dgm:pt>
    <dgm:pt modelId="{F70CCAA0-419E-42C3-A19D-98D86B2C45AF}" type="sibTrans" cxnId="{058472F0-0A7F-4894-98A7-5C7F790B12D8}">
      <dgm:prSet/>
      <dgm:spPr/>
      <dgm:t>
        <a:bodyPr/>
        <a:lstStyle/>
        <a:p>
          <a:endParaRPr lang="en-US"/>
        </a:p>
      </dgm:t>
    </dgm:pt>
    <dgm:pt modelId="{C066C484-E565-4EB2-AD8E-8877A12FAF97}" type="pres">
      <dgm:prSet presAssocID="{74D3E4EA-B5B4-4A88-91C9-DFEC64288D7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FF621AC-C0E0-4ABE-BA21-B2EC6F945B15}" type="pres">
      <dgm:prSet presAssocID="{A20BDC30-80E2-4978-BA88-A8C511F4C29D}" presName="vertOne" presStyleCnt="0"/>
      <dgm:spPr/>
    </dgm:pt>
    <dgm:pt modelId="{8303CA2B-676C-4242-9264-1A67C55BF36B}" type="pres">
      <dgm:prSet presAssocID="{A20BDC30-80E2-4978-BA88-A8C511F4C29D}" presName="txOne" presStyleLbl="node0" presStyleIdx="0" presStyleCnt="3" custScaleX="167212" custLinFactNeighborX="5147" custLinFactNeighborY="-2">
        <dgm:presLayoutVars>
          <dgm:chPref val="3"/>
        </dgm:presLayoutVars>
      </dgm:prSet>
      <dgm:spPr/>
    </dgm:pt>
    <dgm:pt modelId="{31406DCD-3A4D-4F35-8319-7B4E5C97EC4A}" type="pres">
      <dgm:prSet presAssocID="{A20BDC30-80E2-4978-BA88-A8C511F4C29D}" presName="horzOne" presStyleCnt="0"/>
      <dgm:spPr/>
    </dgm:pt>
    <dgm:pt modelId="{52E69C11-17EF-479E-8D58-43EF22B1D67D}" type="pres">
      <dgm:prSet presAssocID="{79223FEB-1DB5-4573-9D38-1FAB1F62C265}" presName="sibSpaceOne" presStyleCnt="0"/>
      <dgm:spPr/>
    </dgm:pt>
    <dgm:pt modelId="{9EA5DE12-DCE9-49B9-BE7C-EFCB956DA7C6}" type="pres">
      <dgm:prSet presAssocID="{CDFBDABF-C919-4AC4-894F-9C30C1FACD62}" presName="vertOne" presStyleCnt="0"/>
      <dgm:spPr/>
    </dgm:pt>
    <dgm:pt modelId="{27C9C5F7-3B08-4552-A729-82124F7B6235}" type="pres">
      <dgm:prSet presAssocID="{CDFBDABF-C919-4AC4-894F-9C30C1FACD62}" presName="txOne" presStyleLbl="node0" presStyleIdx="1" presStyleCnt="3" custScaleX="183780" custLinFactX="78990" custLinFactNeighborX="100000" custLinFactNeighborY="377">
        <dgm:presLayoutVars>
          <dgm:chPref val="3"/>
        </dgm:presLayoutVars>
      </dgm:prSet>
      <dgm:spPr/>
    </dgm:pt>
    <dgm:pt modelId="{561D7407-4887-41F9-8075-AFFAD0FE2770}" type="pres">
      <dgm:prSet presAssocID="{CDFBDABF-C919-4AC4-894F-9C30C1FACD62}" presName="horzOne" presStyleCnt="0"/>
      <dgm:spPr/>
    </dgm:pt>
    <dgm:pt modelId="{57169071-6CC9-4DE1-A95D-CE88A59DAC9D}" type="pres">
      <dgm:prSet presAssocID="{5EDB2D4B-32EE-4129-A4E7-8ADE1C45F86D}" presName="sibSpaceOne" presStyleCnt="0"/>
      <dgm:spPr/>
    </dgm:pt>
    <dgm:pt modelId="{FE8E575A-650C-40C6-B1ED-AFF34FB7EBB6}" type="pres">
      <dgm:prSet presAssocID="{50B5A6F4-B9E2-464F-8E01-5B1AB08B9EE5}" presName="vertOne" presStyleCnt="0"/>
      <dgm:spPr/>
    </dgm:pt>
    <dgm:pt modelId="{99671144-5568-490F-B631-4F052BC3AD3F}" type="pres">
      <dgm:prSet presAssocID="{50B5A6F4-B9E2-464F-8E01-5B1AB08B9EE5}" presName="txOne" presStyleLbl="node0" presStyleIdx="2" presStyleCnt="3" custScaleX="167212" custLinFactX="-100000" custLinFactNeighborX="-101000" custLinFactNeighborY="189">
        <dgm:presLayoutVars>
          <dgm:chPref val="3"/>
        </dgm:presLayoutVars>
      </dgm:prSet>
      <dgm:spPr/>
    </dgm:pt>
    <dgm:pt modelId="{13E6CDDD-E7AA-4979-94B5-CC019F2CBFC6}" type="pres">
      <dgm:prSet presAssocID="{50B5A6F4-B9E2-464F-8E01-5B1AB08B9EE5}" presName="horzOne" presStyleCnt="0"/>
      <dgm:spPr/>
    </dgm:pt>
  </dgm:ptLst>
  <dgm:cxnLst>
    <dgm:cxn modelId="{EFD9B209-5647-457B-9A45-D7C1A6B47F5C}" type="presOf" srcId="{74D3E4EA-B5B4-4A88-91C9-DFEC64288D72}" destId="{C066C484-E565-4EB2-AD8E-8877A12FAF97}" srcOrd="0" destOrd="0" presId="urn:microsoft.com/office/officeart/2005/8/layout/hierarchy4"/>
    <dgm:cxn modelId="{787CB171-7A35-427C-9200-AABAF947E843}" srcId="{74D3E4EA-B5B4-4A88-91C9-DFEC64288D72}" destId="{A20BDC30-80E2-4978-BA88-A8C511F4C29D}" srcOrd="0" destOrd="0" parTransId="{1E740A15-0C8A-49D5-B3A7-0B0214F8B772}" sibTransId="{79223FEB-1DB5-4573-9D38-1FAB1F62C265}"/>
    <dgm:cxn modelId="{7ECF50B1-8780-41E1-AA40-3917AB6B4791}" type="presOf" srcId="{50B5A6F4-B9E2-464F-8E01-5B1AB08B9EE5}" destId="{99671144-5568-490F-B631-4F052BC3AD3F}" srcOrd="0" destOrd="0" presId="urn:microsoft.com/office/officeart/2005/8/layout/hierarchy4"/>
    <dgm:cxn modelId="{1B2A5AB5-13B5-445B-962A-E408BCAE3B45}" srcId="{74D3E4EA-B5B4-4A88-91C9-DFEC64288D72}" destId="{CDFBDABF-C919-4AC4-894F-9C30C1FACD62}" srcOrd="1" destOrd="0" parTransId="{B270FF1D-05BE-4E1A-B30C-7421A8AD4893}" sibTransId="{5EDB2D4B-32EE-4129-A4E7-8ADE1C45F86D}"/>
    <dgm:cxn modelId="{61E71BC0-3E46-4924-8EE0-5DAE1610C564}" type="presOf" srcId="{CDFBDABF-C919-4AC4-894F-9C30C1FACD62}" destId="{27C9C5F7-3B08-4552-A729-82124F7B6235}" srcOrd="0" destOrd="0" presId="urn:microsoft.com/office/officeart/2005/8/layout/hierarchy4"/>
    <dgm:cxn modelId="{A96048C9-0EB3-4AD8-8D7C-F559107CB1CD}" type="presOf" srcId="{A20BDC30-80E2-4978-BA88-A8C511F4C29D}" destId="{8303CA2B-676C-4242-9264-1A67C55BF36B}" srcOrd="0" destOrd="0" presId="urn:microsoft.com/office/officeart/2005/8/layout/hierarchy4"/>
    <dgm:cxn modelId="{058472F0-0A7F-4894-98A7-5C7F790B12D8}" srcId="{74D3E4EA-B5B4-4A88-91C9-DFEC64288D72}" destId="{50B5A6F4-B9E2-464F-8E01-5B1AB08B9EE5}" srcOrd="2" destOrd="0" parTransId="{EFA823FB-E3CA-4D62-99DA-F97BA6EF9EF6}" sibTransId="{F70CCAA0-419E-42C3-A19D-98D86B2C45AF}"/>
    <dgm:cxn modelId="{E605B26A-B4B9-46E9-AC4B-00BE64A38142}" type="presParOf" srcId="{C066C484-E565-4EB2-AD8E-8877A12FAF97}" destId="{5FF621AC-C0E0-4ABE-BA21-B2EC6F945B15}" srcOrd="0" destOrd="0" presId="urn:microsoft.com/office/officeart/2005/8/layout/hierarchy4"/>
    <dgm:cxn modelId="{863A7D95-63CE-497F-9C19-91EEAB3CEED3}" type="presParOf" srcId="{5FF621AC-C0E0-4ABE-BA21-B2EC6F945B15}" destId="{8303CA2B-676C-4242-9264-1A67C55BF36B}" srcOrd="0" destOrd="0" presId="urn:microsoft.com/office/officeart/2005/8/layout/hierarchy4"/>
    <dgm:cxn modelId="{7BB9ED0B-E787-46BF-852A-6351CA2433ED}" type="presParOf" srcId="{5FF621AC-C0E0-4ABE-BA21-B2EC6F945B15}" destId="{31406DCD-3A4D-4F35-8319-7B4E5C97EC4A}" srcOrd="1" destOrd="0" presId="urn:microsoft.com/office/officeart/2005/8/layout/hierarchy4"/>
    <dgm:cxn modelId="{D464D5E8-A56A-4D9D-8D54-170B42A78891}" type="presParOf" srcId="{C066C484-E565-4EB2-AD8E-8877A12FAF97}" destId="{52E69C11-17EF-479E-8D58-43EF22B1D67D}" srcOrd="1" destOrd="0" presId="urn:microsoft.com/office/officeart/2005/8/layout/hierarchy4"/>
    <dgm:cxn modelId="{8B521A14-F9E9-45CC-B665-98AFA0764CAA}" type="presParOf" srcId="{C066C484-E565-4EB2-AD8E-8877A12FAF97}" destId="{9EA5DE12-DCE9-49B9-BE7C-EFCB956DA7C6}" srcOrd="2" destOrd="0" presId="urn:microsoft.com/office/officeart/2005/8/layout/hierarchy4"/>
    <dgm:cxn modelId="{AEFA4FC5-97D2-45A4-B2D4-631C80EC5687}" type="presParOf" srcId="{9EA5DE12-DCE9-49B9-BE7C-EFCB956DA7C6}" destId="{27C9C5F7-3B08-4552-A729-82124F7B6235}" srcOrd="0" destOrd="0" presId="urn:microsoft.com/office/officeart/2005/8/layout/hierarchy4"/>
    <dgm:cxn modelId="{D7AAE87D-1DD9-48EB-A878-18274A48549A}" type="presParOf" srcId="{9EA5DE12-DCE9-49B9-BE7C-EFCB956DA7C6}" destId="{561D7407-4887-41F9-8075-AFFAD0FE2770}" srcOrd="1" destOrd="0" presId="urn:microsoft.com/office/officeart/2005/8/layout/hierarchy4"/>
    <dgm:cxn modelId="{C2328126-FF6F-42C8-A231-154FDDA3D6CE}" type="presParOf" srcId="{C066C484-E565-4EB2-AD8E-8877A12FAF97}" destId="{57169071-6CC9-4DE1-A95D-CE88A59DAC9D}" srcOrd="3" destOrd="0" presId="urn:microsoft.com/office/officeart/2005/8/layout/hierarchy4"/>
    <dgm:cxn modelId="{FBAEDF3F-0D82-4BCA-8B09-56678EE6D081}" type="presParOf" srcId="{C066C484-E565-4EB2-AD8E-8877A12FAF97}" destId="{FE8E575A-650C-40C6-B1ED-AFF34FB7EBB6}" srcOrd="4" destOrd="0" presId="urn:microsoft.com/office/officeart/2005/8/layout/hierarchy4"/>
    <dgm:cxn modelId="{F63F0894-8B3C-409E-A0A6-2B30C8C362DE}" type="presParOf" srcId="{FE8E575A-650C-40C6-B1ED-AFF34FB7EBB6}" destId="{99671144-5568-490F-B631-4F052BC3AD3F}" srcOrd="0" destOrd="0" presId="urn:microsoft.com/office/officeart/2005/8/layout/hierarchy4"/>
    <dgm:cxn modelId="{CC01304C-DF7B-431D-B3D0-A1C7DBE503BC}" type="presParOf" srcId="{FE8E575A-650C-40C6-B1ED-AFF34FB7EBB6}" destId="{13E6CDDD-E7AA-4979-94B5-CC019F2CBFC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03CA2B-676C-4242-9264-1A67C55BF36B}">
      <dsp:nvSpPr>
        <dsp:cNvPr id="0" name=""/>
        <dsp:cNvSpPr/>
      </dsp:nvSpPr>
      <dsp:spPr>
        <a:xfrm>
          <a:off x="110986" y="0"/>
          <a:ext cx="3531007" cy="4691063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Aptos" panose="020B0004020202020204" pitchFamily="34" charset="0"/>
            </a:rPr>
            <a:t>On the Monitoring log, choose “not yet determined” option when the outcome has not yet determined at the time log is due for quarterly submission to ACLS.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Aptos" panose="020B0004020202020204" pitchFamily="34" charset="0"/>
            </a:rPr>
            <a:t>Note: There should be only </a:t>
          </a:r>
          <a:r>
            <a:rPr lang="en-US" sz="2000" b="1" kern="1200" dirty="0">
              <a:solidFill>
                <a:schemeClr val="tx1"/>
              </a:solidFill>
              <a:latin typeface="Aptos" panose="020B0004020202020204" pitchFamily="34" charset="0"/>
            </a:rPr>
            <a:t>very rare instances </a:t>
          </a:r>
          <a:r>
            <a:rPr lang="en-US" sz="2000" kern="1200" dirty="0">
              <a:solidFill>
                <a:schemeClr val="tx1"/>
              </a:solidFill>
              <a:latin typeface="Aptos" panose="020B0004020202020204" pitchFamily="34" charset="0"/>
            </a:rPr>
            <a:t>when a monitoring visit outcome is “not yet determined” at the time of quarterly submission</a:t>
          </a:r>
        </a:p>
      </dsp:txBody>
      <dsp:txXfrm>
        <a:off x="214406" y="103420"/>
        <a:ext cx="3324167" cy="4484223"/>
      </dsp:txXfrm>
    </dsp:sp>
    <dsp:sp modelId="{27C9C5F7-3B08-4552-A729-82124F7B6235}">
      <dsp:nvSpPr>
        <dsp:cNvPr id="0" name=""/>
        <dsp:cNvSpPr/>
      </dsp:nvSpPr>
      <dsp:spPr>
        <a:xfrm>
          <a:off x="7667793" y="0"/>
          <a:ext cx="3880873" cy="4691063"/>
        </a:xfrm>
        <a:prstGeom prst="roundRect">
          <a:avLst>
            <a:gd name="adj" fmla="val 10000"/>
          </a:avLst>
        </a:prstGeom>
        <a:solidFill>
          <a:srgbClr val="CC00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Aptos" panose="020B0004020202020204" pitchFamily="34" charset="0"/>
            </a:rPr>
            <a:t>There should not be any findings left as “open/pending” or “not yet determined” from one quarter to the next quarter.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solidFill>
                <a:schemeClr val="tx1"/>
              </a:solidFill>
              <a:latin typeface="Aptos" panose="020B0004020202020204" pitchFamily="34" charset="0"/>
            </a:rPr>
            <a:t>The AHS </a:t>
          </a:r>
          <a:r>
            <a:rPr lang="en-US" sz="2400" b="1" kern="1200" dirty="0">
              <a:solidFill>
                <a:schemeClr val="tx1"/>
              </a:solidFill>
              <a:latin typeface="Aptos" panose="020B0004020202020204" pitchFamily="34" charset="0"/>
            </a:rPr>
            <a:t>must always</a:t>
          </a:r>
          <a:r>
            <a:rPr lang="en-US" sz="2400" kern="1200" dirty="0">
              <a:solidFill>
                <a:schemeClr val="tx1"/>
              </a:solidFill>
              <a:latin typeface="Aptos" panose="020B0004020202020204" pitchFamily="34" charset="0"/>
            </a:rPr>
            <a:t> go back and complete the outcome for all lines documented as open/ pending or not yet determined at the time of previous submission.</a:t>
          </a:r>
          <a:endParaRPr lang="en-US" sz="2400" b="1" kern="1200" dirty="0">
            <a:solidFill>
              <a:schemeClr val="tx1"/>
            </a:solidFill>
            <a:latin typeface="Aptos" panose="020B0004020202020204" pitchFamily="34" charset="0"/>
          </a:endParaRPr>
        </a:p>
      </dsp:txBody>
      <dsp:txXfrm>
        <a:off x="7781460" y="113667"/>
        <a:ext cx="3653539" cy="4463729"/>
      </dsp:txXfrm>
    </dsp:sp>
    <dsp:sp modelId="{99671144-5568-490F-B631-4F052BC3AD3F}">
      <dsp:nvSpPr>
        <dsp:cNvPr id="0" name=""/>
        <dsp:cNvSpPr/>
      </dsp:nvSpPr>
      <dsp:spPr>
        <a:xfrm>
          <a:off x="3879200" y="0"/>
          <a:ext cx="3531007" cy="4691063"/>
        </a:xfrm>
        <a:prstGeom prst="roundRect">
          <a:avLst>
            <a:gd name="adj" fmla="val 10000"/>
          </a:avLst>
        </a:prstGeom>
        <a:solidFill>
          <a:srgbClr val="FF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Aptos" panose="020B0004020202020204" pitchFamily="34" charset="0"/>
            </a:rPr>
            <a:t>On the Complaint Investigation (CI) log, choose “Open/pending” option when the outcome has not yet been determined at the time log is due for quarterly submission to ACLS. </a:t>
          </a:r>
        </a:p>
      </dsp:txBody>
      <dsp:txXfrm>
        <a:off x="3982620" y="103420"/>
        <a:ext cx="3324167" cy="4484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4/10/2024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4/10/2024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500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780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7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**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D6E128-7848-41C8-9D17-DA3B35E5052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098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60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3741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</a:b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8B250-0981-477E-BA73-FA25E062443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682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4/10/2024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4/10/2024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04A050-9749-4EC2-8D99-AE321E2D5786}"/>
              </a:ext>
            </a:extLst>
          </p:cNvPr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noProof="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E321E31-326D-4ED9-889A-C59FF59C9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3C6BB-94B4-4057-A3BC-13D6F990109B}" type="datetimeFigureOut">
              <a:rPr lang="en-US" noProof="0" smtClean="0"/>
              <a:t>4/10/2024</a:t>
            </a:fld>
            <a:endParaRPr lang="en-US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F9F33C1-7794-4F0A-B68F-B8F4EFC05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8970A08-AAD4-4503-96CE-6C45F5559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6F2DD-221D-4991-BA23-B2C16AFFF24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85680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4/10/2024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4/10/2024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4/10/2024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4/10/2024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4/10/2024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4/10/2024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4/10/2024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4/10/2024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cconnect.sharepoint.com/sites/DSSResources/SitePages/VideoConference&amp;Webinars.aspx?csf=1&amp;e=hh7ni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fo.ncdhhs.gov/dhsr/acls/rules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cconnect.sharepoint.com/sites/DSSResources/SitePages/Focused-Monitoring-FY-2021-2022(1).asp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ncconnect.sharepoint.com/sites/DSSResources/SitePages/ComplaintInvestigations.asp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DHSR.AdultCare.Training@dhhs.nc.gov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tamara.talbot@dhhs.nc.gov" TargetMode="External"/><Relationship Id="rId7" Type="http://schemas.openxmlformats.org/officeDocument/2006/relationships/hyperlink" Target="mailto:DHSR.AdultCare.Questions@dhhs.nc.gov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HSR.AdultCare.Training@dhhs.nc.gov" TargetMode="Externa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15542" y="481730"/>
            <a:ext cx="9601200" cy="2103346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Aptos" panose="020B0004020202020204" pitchFamily="34" charset="0"/>
              </a:rPr>
              <a:t>ACLS Updates</a:t>
            </a:r>
            <a:br>
              <a:rPr lang="en-US" b="1" dirty="0">
                <a:latin typeface="Aptos" panose="020B0004020202020204" pitchFamily="34" charset="0"/>
              </a:rPr>
            </a:br>
            <a:endParaRPr lang="en-US" b="1" dirty="0">
              <a:latin typeface="Aptos" panose="020B000402020202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747926" y="5181600"/>
            <a:ext cx="7848599" cy="938930"/>
          </a:xfrm>
        </p:spPr>
        <p:txBody>
          <a:bodyPr>
            <a:normAutofit/>
          </a:bodyPr>
          <a:lstStyle/>
          <a:p>
            <a:r>
              <a:rPr lang="it-IT" b="1" cap="none" dirty="0">
                <a:latin typeface="Aptos" panose="020B0004020202020204" pitchFamily="34" charset="0"/>
              </a:rPr>
              <a:t>Division Of Health Services Regulation</a:t>
            </a:r>
          </a:p>
          <a:p>
            <a:r>
              <a:rPr lang="it-IT" b="1" cap="none" dirty="0">
                <a:latin typeface="Aptos" panose="020B0004020202020204" pitchFamily="34" charset="0"/>
              </a:rPr>
              <a:t>Adult Care Licensure Section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0E42CE-7358-FE04-6B82-EBD0EACAA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814" y="3429000"/>
            <a:ext cx="3357823" cy="15544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E7DD59-0FD6-9612-03D9-B0EEB2FF3358}"/>
              </a:ext>
            </a:extLst>
          </p:cNvPr>
          <p:cNvSpPr txBox="1"/>
          <p:nvPr/>
        </p:nvSpPr>
        <p:spPr>
          <a:xfrm>
            <a:off x="713954" y="1965426"/>
            <a:ext cx="6530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ptos" panose="020B0004020202020204" pitchFamily="34" charset="0"/>
              </a:rPr>
              <a:t>Adult Services Committee </a:t>
            </a:r>
          </a:p>
          <a:p>
            <a:r>
              <a:rPr lang="en-US" sz="3200" dirty="0">
                <a:latin typeface="Aptos" panose="020B0004020202020204" pitchFamily="34" charset="0"/>
              </a:rPr>
              <a:t>April 10, 2024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6212" y="1644104"/>
            <a:ext cx="9296400" cy="31699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b="0" i="0" u="none" strike="noStrike" baseline="0" dirty="0">
                <a:solidFill>
                  <a:schemeClr val="accent2">
                    <a:lumMod val="40000"/>
                    <a:lumOff val="60000"/>
                  </a:schemeClr>
                </a:solidFill>
                <a:latin typeface="Aptos ExtraBold" panose="020F0502020204030204" pitchFamily="34" charset="0"/>
              </a:rPr>
              <a:t>Adult Care Home</a:t>
            </a:r>
          </a:p>
          <a:p>
            <a:pPr lvl="1">
              <a:lnSpc>
                <a:spcPct val="100000"/>
              </a:lnSpc>
            </a:pPr>
            <a:r>
              <a:rPr lang="en-US" b="0" i="0" u="none" strike="noStrike" baseline="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10A NCAC 13F .0702 Discharge of Residents </a:t>
            </a:r>
          </a:p>
          <a:p>
            <a:pPr lvl="1"/>
            <a:r>
              <a:rPr lang="en-US" b="0" i="0" u="none" strike="noStrike" baseline="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10A NCAC 13F .1307 Special Care Unite Resident Profile and Care Plan</a:t>
            </a:r>
            <a:r>
              <a:rPr lang="en-US" b="0" i="0" u="none" strike="noStrike" baseline="0" dirty="0">
                <a:latin typeface="Arial" panose="020B0604020202020204" pitchFamily="34" charset="0"/>
              </a:rPr>
              <a:t> </a:t>
            </a:r>
            <a:endParaRPr lang="en-US" b="1" dirty="0">
              <a:latin typeface="Aptos" panose="020B0004020202020204" pitchFamily="34" charset="0"/>
            </a:endParaRP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b="0" i="0" u="none" strike="noStrike" baseline="0" dirty="0">
                <a:solidFill>
                  <a:schemeClr val="accent3">
                    <a:lumMod val="40000"/>
                    <a:lumOff val="60000"/>
                  </a:schemeClr>
                </a:solidFill>
                <a:latin typeface="Aptos ExtraBold" panose="020F0502020204030204" pitchFamily="34" charset="0"/>
              </a:rPr>
              <a:t>Family Care Home</a:t>
            </a:r>
          </a:p>
          <a:p>
            <a:pPr lvl="1"/>
            <a:r>
              <a:rPr lang="en-US" b="0" i="0" u="none" strike="noStrike" baseline="0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10A NCAC 13G .0705 Discharge of Residents </a:t>
            </a:r>
          </a:p>
          <a:p>
            <a:pPr lvl="1"/>
            <a:r>
              <a:rPr lang="en-US" b="0" i="0" u="none" strike="noStrike" baseline="0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10A NCAC 13G .1301 Use of Physical Restraints and Alternatives </a:t>
            </a:r>
            <a:endParaRPr lang="en-US" b="0" i="0" u="none" strike="noStrike" baseline="0" dirty="0">
              <a:solidFill>
                <a:schemeClr val="accent3">
                  <a:lumMod val="40000"/>
                  <a:lumOff val="60000"/>
                </a:schemeClr>
              </a:solidFill>
              <a:latin typeface="Aptos ExtraBold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0C7492-8469-A78F-5FDB-CFB909EDF343}"/>
              </a:ext>
            </a:extLst>
          </p:cNvPr>
          <p:cNvSpPr txBox="1"/>
          <p:nvPr/>
        </p:nvSpPr>
        <p:spPr>
          <a:xfrm>
            <a:off x="684212" y="5029200"/>
            <a:ext cx="117348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300" dirty="0">
                <a:latin typeface="Aptos" panose="020B0004020202020204" pitchFamily="34" charset="0"/>
              </a:rPr>
              <a:t>ACLS sent communication to licensed providers &amp; DSS partners dated March 15, 2024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300" dirty="0">
                <a:latin typeface="Aptos" panose="020B0004020202020204" pitchFamily="34" charset="0"/>
              </a:rPr>
              <a:t>ACLS training provided for DSS Partners on March 14, 2024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300" dirty="0">
                <a:latin typeface="Aptos" panose="020B0004020202020204" pitchFamily="34" charset="0"/>
              </a:rPr>
              <a:t>PowerPoint &amp; recorded training posted on </a:t>
            </a:r>
            <a:r>
              <a:rPr lang="en-US" sz="2300" dirty="0">
                <a:solidFill>
                  <a:schemeClr val="accent1"/>
                </a:solidFill>
                <a:latin typeface="Aptos" panose="020B00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DSS SharePoint </a:t>
            </a:r>
            <a:endParaRPr lang="en-US" sz="2300" dirty="0">
              <a:solidFill>
                <a:schemeClr val="accent1"/>
              </a:solidFill>
              <a:latin typeface="Aptos" panose="020B0004020202020204" pitchFamily="34" charset="0"/>
            </a:endParaRP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801C8B-A619-5C5D-4B7A-D1572D8AED73}"/>
              </a:ext>
            </a:extLst>
          </p:cNvPr>
          <p:cNvSpPr txBox="1"/>
          <p:nvPr/>
        </p:nvSpPr>
        <p:spPr>
          <a:xfrm>
            <a:off x="1522412" y="450598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ptos" panose="020B0004020202020204" pitchFamily="34" charset="0"/>
              </a:rPr>
              <a:t>Link to ACH &amp; FCH rules :  </a:t>
            </a:r>
            <a:r>
              <a:rPr lang="en-US" sz="2800" dirty="0">
                <a:solidFill>
                  <a:schemeClr val="accent1"/>
                </a:solidFill>
                <a:latin typeface="Aptos" panose="020B00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ACLS website </a:t>
            </a:r>
            <a:endParaRPr lang="en-US" sz="2800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D21AB1-30EB-B5B7-84FE-BE348A568998}"/>
              </a:ext>
            </a:extLst>
          </p:cNvPr>
          <p:cNvSpPr txBox="1"/>
          <p:nvPr/>
        </p:nvSpPr>
        <p:spPr>
          <a:xfrm>
            <a:off x="989012" y="325745"/>
            <a:ext cx="1037685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latin typeface="Aptos" panose="020B0004020202020204" pitchFamily="34" charset="0"/>
              </a:rPr>
              <a:t>Adult &amp; Family Care Home Rule Changes Readoption effective April 1, 2024</a:t>
            </a:r>
            <a:endParaRPr lang="en-US" sz="3600" b="1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2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C23A2-45EE-31D7-D4EF-14AAB8FB7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048" y="380999"/>
            <a:ext cx="10602912" cy="1371600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Aptos" panose="020B0004020202020204" pitchFamily="34" charset="0"/>
              </a:rPr>
              <a:t>Friendly Reminders: Monitoring &amp; Complaint Investigation Logs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00D50-6BEC-EA4C-61DC-D39A7D8FC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956" y="2057400"/>
            <a:ext cx="10875168" cy="4419601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ptos" panose="020B0004020202020204" pitchFamily="34" charset="0"/>
              </a:rPr>
              <a:t>3</a:t>
            </a:r>
            <a:r>
              <a:rPr lang="en-US" sz="3600" b="1" baseline="30000" dirty="0">
                <a:solidFill>
                  <a:schemeClr val="accent3">
                    <a:lumMod val="40000"/>
                    <a:lumOff val="60000"/>
                  </a:schemeClr>
                </a:solidFill>
                <a:latin typeface="Aptos" panose="020B0004020202020204" pitchFamily="34" charset="0"/>
              </a:rPr>
              <a:t>rd</a:t>
            </a:r>
            <a:r>
              <a:rPr lang="en-US" sz="36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ptos" panose="020B0004020202020204" pitchFamily="34" charset="0"/>
              </a:rPr>
              <a:t> Quarter Logs due April 15, 2024</a:t>
            </a:r>
          </a:p>
          <a:p>
            <a:pPr lvl="1"/>
            <a:r>
              <a:rPr lang="en-US" sz="2800" dirty="0">
                <a:latin typeface="Aptos" panose="020B0004020202020204" pitchFamily="34" charset="0"/>
              </a:rPr>
              <a:t>Submit to the ACLS regional team email address</a:t>
            </a:r>
          </a:p>
          <a:p>
            <a:r>
              <a:rPr lang="en-US" sz="3200" dirty="0">
                <a:latin typeface="Aptos" panose="020B0004020202020204" pitchFamily="34" charset="0"/>
              </a:rPr>
              <a:t>Both logs are to be submitted </a:t>
            </a:r>
          </a:p>
          <a:p>
            <a:pPr lvl="1"/>
            <a:r>
              <a:rPr lang="en-US" sz="2400" dirty="0">
                <a:latin typeface="Aptos" panose="020B0004020202020204" pitchFamily="34" charset="0"/>
              </a:rPr>
              <a:t>If there were zero complaint investigation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any quarter, document “no CIs this quarter” on the appropriate tab.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chemeClr val="accent1"/>
                </a:solidFill>
                <a:latin typeface="Aptos" panose="020B0004020202020204" pitchFamily="34" charset="0"/>
              </a:rPr>
              <a:t>SharePoint Resources:</a:t>
            </a:r>
          </a:p>
          <a:p>
            <a:pPr lvl="2"/>
            <a:r>
              <a:rPr lang="en-US" sz="2600" dirty="0">
                <a:latin typeface="Aptos" panose="020B0004020202020204" pitchFamily="34" charset="0"/>
              </a:rPr>
              <a:t>Monitoring logs: </a:t>
            </a:r>
            <a:r>
              <a:rPr lang="en-US" sz="28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Quarterly Focused Monitoring (sharepoint.com)</a:t>
            </a:r>
            <a:endParaRPr lang="en-US" sz="2800" dirty="0">
              <a:solidFill>
                <a:schemeClr val="accent1"/>
              </a:solidFill>
            </a:endParaRPr>
          </a:p>
          <a:p>
            <a:pPr lvl="2"/>
            <a:r>
              <a:rPr lang="en-US" sz="2800" dirty="0">
                <a:latin typeface="Aptos" panose="020B0004020202020204" pitchFamily="34" charset="0"/>
              </a:rPr>
              <a:t>Complaint Investigation Logs: </a:t>
            </a:r>
            <a:r>
              <a:rPr lang="en-US" sz="28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Complaint Investigation (sharepoint.com)</a:t>
            </a:r>
            <a:endParaRPr lang="en-US" sz="2800" dirty="0">
              <a:solidFill>
                <a:schemeClr val="accent1"/>
              </a:solidFill>
              <a:latin typeface="Aptos" panose="020B0004020202020204" pitchFamily="34" charset="0"/>
            </a:endParaRPr>
          </a:p>
          <a:p>
            <a:pPr lvl="2"/>
            <a:endParaRPr lang="en-US" sz="2600" dirty="0">
              <a:latin typeface="Aptos" panose="020B0004020202020204" pitchFamily="34" charset="0"/>
            </a:endParaRPr>
          </a:p>
        </p:txBody>
      </p:sp>
      <p:pic>
        <p:nvPicPr>
          <p:cNvPr id="1026" name="Picture 2" descr="Reminder String Images – Browse 10,050 ...">
            <a:extLst>
              <a:ext uri="{FF2B5EF4-FFF2-40B4-BE49-F238E27FC236}">
                <a16:creationId xmlns:a16="http://schemas.microsoft.com/office/drawing/2014/main" id="{66047E96-EA14-262A-000B-67D3B9D36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412" y="441960"/>
            <a:ext cx="1463040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03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1C11B98B-921D-406A-B6E7-E118E1CAB095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56966154"/>
              </p:ext>
            </p:extLst>
          </p:nvPr>
        </p:nvGraphicFramePr>
        <p:xfrm>
          <a:off x="265905" y="1828800"/>
          <a:ext cx="11657013" cy="4691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DB1C0F4-66DB-6220-A4B2-89B1854D29AC}"/>
              </a:ext>
            </a:extLst>
          </p:cNvPr>
          <p:cNvSpPr txBox="1"/>
          <p:nvPr/>
        </p:nvSpPr>
        <p:spPr>
          <a:xfrm>
            <a:off x="836612" y="152400"/>
            <a:ext cx="1074419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Aptos" panose="020B0004020202020204" pitchFamily="34" charset="0"/>
              </a:rPr>
              <a:t>Reminders: Documenting Outcomes on Quarterly Logs </a:t>
            </a:r>
          </a:p>
        </p:txBody>
      </p:sp>
    </p:spTree>
    <p:extLst>
      <p:ext uri="{BB962C8B-B14F-4D97-AF65-F5344CB8AC3E}">
        <p14:creationId xmlns:p14="http://schemas.microsoft.com/office/powerpoint/2010/main" val="109518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2591B02-8CE6-3A99-4003-7E0D7A77D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1981200"/>
            <a:ext cx="10363200" cy="4648200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br>
              <a:rPr lang="en-US" sz="44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</a:br>
            <a:r>
              <a:rPr lang="en-US" sz="4900" b="1" i="0" u="none" strike="noStrike" baseline="0" dirty="0">
                <a:latin typeface="Aptos" panose="020B0004020202020204" pitchFamily="34" charset="0"/>
              </a:rPr>
              <a:t>Complaint Investigation Training </a:t>
            </a:r>
            <a:br>
              <a:rPr lang="en-US" sz="3600" b="0" i="0" u="none" strike="noStrike" baseline="0" dirty="0">
                <a:latin typeface="Aptos" panose="020B0004020202020204" pitchFamily="34" charset="0"/>
              </a:rPr>
            </a:br>
            <a:r>
              <a:rPr lang="en-US" sz="3100" b="1" i="0" u="none" strike="noStrike" baseline="0" dirty="0">
                <a:latin typeface="Aptos" panose="020B0004020202020204" pitchFamily="34" charset="0"/>
              </a:rPr>
              <a:t>May 2 - 3, 2024 </a:t>
            </a:r>
            <a:br>
              <a:rPr lang="en-US" sz="3100" b="1" i="0" u="none" strike="noStrike" baseline="0" dirty="0">
                <a:latin typeface="Aptos" panose="020B0004020202020204" pitchFamily="34" charset="0"/>
              </a:rPr>
            </a:br>
            <a:r>
              <a:rPr lang="en-US" sz="3600" b="0" i="0" u="none" strike="noStrike" baseline="0" dirty="0">
                <a:latin typeface="Aptos" panose="020B0004020202020204" pitchFamily="34" charset="0"/>
              </a:rPr>
              <a:t>Greensboro, NC – Guilford Co. DSS</a:t>
            </a:r>
            <a:br>
              <a:rPr lang="en-US" sz="3600" b="0" i="0" u="none" strike="noStrike" baseline="0" dirty="0">
                <a:latin typeface="Aptos" panose="020B0004020202020204" pitchFamily="34" charset="0"/>
              </a:rPr>
            </a:br>
            <a:r>
              <a:rPr lang="en-US" sz="3600" b="0" i="0" u="none" strike="noStrike" baseline="0" dirty="0">
                <a:latin typeface="Aptos" panose="020B0004020202020204" pitchFamily="34" charset="0"/>
              </a:rPr>
              <a:t>Requires online </a:t>
            </a:r>
            <a:r>
              <a:rPr lang="en-US" sz="3600" dirty="0">
                <a:latin typeface="Aptos" panose="020B0004020202020204" pitchFamily="34" charset="0"/>
              </a:rPr>
              <a:t>r</a:t>
            </a:r>
            <a:r>
              <a:rPr lang="en-US" sz="3600" b="0" i="0" u="none" strike="noStrike" baseline="0" dirty="0">
                <a:latin typeface="Aptos" panose="020B0004020202020204" pitchFamily="34" charset="0"/>
              </a:rPr>
              <a:t>egistration through NC Terms</a:t>
            </a:r>
            <a:br>
              <a:rPr lang="en-US" sz="3600" b="0" i="0" u="none" strike="noStrike" baseline="0" dirty="0">
                <a:latin typeface="Aptos" panose="020B0004020202020204" pitchFamily="34" charset="0"/>
              </a:rPr>
            </a:br>
            <a:r>
              <a:rPr lang="en-US" sz="3600" b="0" i="0" u="none" strike="noStrike" baseline="0" dirty="0">
                <a:latin typeface="Aptos" panose="020B0004020202020204" pitchFamily="34" charset="0"/>
              </a:rPr>
              <a:t>Registration dates:</a:t>
            </a:r>
            <a:br>
              <a:rPr lang="en-US" sz="3600" b="0" i="0" u="none" strike="noStrike" baseline="0" dirty="0">
                <a:latin typeface="Aptos" panose="020B0004020202020204" pitchFamily="34" charset="0"/>
              </a:rPr>
            </a:br>
            <a:r>
              <a:rPr lang="en-US" sz="3600" b="0" i="0" u="none" strike="noStrike" baseline="0" dirty="0">
                <a:latin typeface="Aptos" panose="020B0004020202020204" pitchFamily="34" charset="0"/>
              </a:rPr>
              <a:t>	Opened 3/22/24</a:t>
            </a:r>
            <a:br>
              <a:rPr lang="en-US" sz="3600" b="0" i="0" u="none" strike="noStrike" baseline="0" dirty="0">
                <a:latin typeface="Aptos" panose="020B0004020202020204" pitchFamily="34" charset="0"/>
              </a:rPr>
            </a:br>
            <a:r>
              <a:rPr lang="en-US" sz="3600" b="0" i="0" u="none" strike="noStrike" baseline="0" dirty="0">
                <a:latin typeface="Aptos" panose="020B0004020202020204" pitchFamily="34" charset="0"/>
              </a:rPr>
              <a:t>	Closes 4/26/24 </a:t>
            </a:r>
            <a:br>
              <a:rPr lang="en-US" sz="3600" b="0" i="0" u="none" strike="noStrike" baseline="0" dirty="0">
                <a:latin typeface="Aptos" panose="020B0004020202020204" pitchFamily="34" charset="0"/>
              </a:rPr>
            </a:br>
            <a:r>
              <a:rPr lang="en-US" sz="3600" b="0" i="0" u="none" strike="noStrike" baseline="0" dirty="0">
                <a:latin typeface="Aptos" panose="020B0004020202020204" pitchFamily="34" charset="0"/>
              </a:rPr>
              <a:t>Target audience: AHS &amp; AHS Supervisors</a:t>
            </a:r>
            <a:br>
              <a:rPr lang="en-US" sz="3600" b="0" i="0" u="none" strike="noStrike" baseline="0" dirty="0">
                <a:latin typeface="Aptos" panose="020B0004020202020204" pitchFamily="34" charset="0"/>
              </a:rPr>
            </a:br>
            <a:br>
              <a:rPr lang="en-US" sz="2800" b="0" i="0" u="none" strike="noStrike" baseline="0" dirty="0">
                <a:latin typeface="Arial" panose="020B0604020202020204" pitchFamily="34" charset="0"/>
              </a:rPr>
            </a:br>
            <a:r>
              <a:rPr lang="en-US" sz="2800" b="0" i="0" u="none" strike="noStrike" baseline="0" dirty="0">
                <a:latin typeface="Aptos" panose="020B0004020202020204" pitchFamily="34" charset="0"/>
              </a:rPr>
              <a:t>Questions: 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ptos" panose="020B00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DHSR.AdultCare.Training@dhhs.nc.gov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ptos" panose="020B0004020202020204" pitchFamily="34" charset="0"/>
              </a:rPr>
              <a:t> </a:t>
            </a:r>
            <a:b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ptos" panose="020B0004020202020204" pitchFamily="34" charset="0"/>
              </a:rPr>
            </a:br>
            <a:br>
              <a:rPr lang="en-US" sz="2800" b="0" i="0" u="none" strike="noStrike" baseline="0" dirty="0">
                <a:latin typeface="Aptos" panose="020B0004020202020204" pitchFamily="34" charset="0"/>
              </a:rPr>
            </a:br>
            <a:br>
              <a:rPr lang="en-US" sz="2800" b="0" i="0" u="none" strike="noStrike" baseline="0" dirty="0">
                <a:latin typeface="Aptos" panose="020B0004020202020204" pitchFamily="34" charset="0"/>
              </a:rPr>
            </a:br>
            <a:endParaRPr lang="en-US" sz="2800" dirty="0">
              <a:latin typeface="Aptos" panose="020B00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EBE1A5-0EB1-6B07-844D-6F3C73A468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5838" y="609600"/>
            <a:ext cx="10197148" cy="1295400"/>
          </a:xfrm>
        </p:spPr>
        <p:txBody>
          <a:bodyPr>
            <a:normAutofit/>
          </a:bodyPr>
          <a:lstStyle/>
          <a:p>
            <a:pPr algn="ctr"/>
            <a:r>
              <a:rPr lang="en-US" sz="4800" b="1" cap="none" dirty="0">
                <a:solidFill>
                  <a:schemeClr val="tx1"/>
                </a:solidFill>
                <a:latin typeface="Aptos" panose="020B0004020202020204" pitchFamily="34" charset="0"/>
              </a:rPr>
              <a:t>Upcoming Training Opportunities</a:t>
            </a:r>
          </a:p>
        </p:txBody>
      </p:sp>
    </p:spTree>
    <p:extLst>
      <p:ext uri="{BB962C8B-B14F-4D97-AF65-F5344CB8AC3E}">
        <p14:creationId xmlns:p14="http://schemas.microsoft.com/office/powerpoint/2010/main" val="185649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CF5C3-8754-6A0C-DF94-76E77395E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2" y="167640"/>
            <a:ext cx="10744200" cy="1235987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latin typeface="Aptos" panose="020B0004020202020204" pitchFamily="34" charset="0"/>
              </a:rPr>
              <a:t>DSS Bi-Monthly Training/Updates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D7228C-BBB6-C3AF-CA65-487735AB0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9412" y="1600200"/>
            <a:ext cx="7467600" cy="4872182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300" b="1" cap="none" dirty="0">
                <a:solidFill>
                  <a:schemeClr val="tx1"/>
                </a:solidFill>
                <a:latin typeface="Aptos" panose="020B0004020202020204" pitchFamily="34" charset="0"/>
              </a:rPr>
              <a:t>Target audience: AHS, AHS supervisors</a:t>
            </a:r>
          </a:p>
          <a:p>
            <a:pPr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800" b="1" cap="none" dirty="0">
                <a:solidFill>
                  <a:schemeClr val="tx1"/>
                </a:solidFill>
                <a:latin typeface="Aptos" panose="020B0004020202020204" pitchFamily="34" charset="0"/>
              </a:rPr>
              <a:t>Discussion/training topics: </a:t>
            </a:r>
          </a:p>
          <a:p>
            <a:pPr marL="971550" lvl="1" indent="-457200" algn="l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Aptos" panose="020B0004020202020204" pitchFamily="34" charset="0"/>
              </a:rPr>
              <a:t>Adult and Family Care Home rules changes effective June 1, 2024</a:t>
            </a:r>
          </a:p>
          <a:p>
            <a:pPr marL="971550" lvl="1" indent="-457200" algn="l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effectLst/>
                <a:latin typeface="Aptos" panose="020B0004020202020204" pitchFamily="34" charset="0"/>
              </a:rPr>
              <a:t>Accounting For Resident's Personal Funds</a:t>
            </a:r>
          </a:p>
          <a:p>
            <a:pPr marR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cap="none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The workshop will be conducted via MS teams and registration is</a:t>
            </a:r>
            <a:r>
              <a:rPr lang="en-US" sz="2800" b="1" cap="none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2800" b="1" u="sng" cap="none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not</a:t>
            </a:r>
            <a:r>
              <a:rPr lang="en-US" sz="2800" cap="none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required in NC terms. </a:t>
            </a:r>
          </a:p>
          <a:p>
            <a:pPr marR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cap="none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The meeting access link will be sent out when we get closer to the event date</a:t>
            </a:r>
            <a:r>
              <a:rPr lang="en-US" sz="28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n-US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This workshop is not mandatory, but we certainly hope to see you there!</a:t>
            </a:r>
            <a:endParaRPr lang="en-US" sz="4000" dirty="0">
              <a:effectLst/>
              <a:latin typeface="Aptos" panose="020B0004020202020204" pitchFamily="34" charset="0"/>
            </a:endParaRPr>
          </a:p>
          <a:p>
            <a:pPr marL="0" marR="0" indent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US" sz="26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 descr="A yellow sticky note with blue text&#10;&#10;Description automatically generated">
            <a:extLst>
              <a:ext uri="{FF2B5EF4-FFF2-40B4-BE49-F238E27FC236}">
                <a16:creationId xmlns:a16="http://schemas.microsoft.com/office/drawing/2014/main" id="{41A9B4B2-9E22-CED3-2CED-F0B19062B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804" y="1933171"/>
            <a:ext cx="2351129" cy="21031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7993D3-0FB1-91D8-6F38-5E3CA1A678B0}"/>
              </a:ext>
            </a:extLst>
          </p:cNvPr>
          <p:cNvSpPr txBox="1"/>
          <p:nvPr/>
        </p:nvSpPr>
        <p:spPr>
          <a:xfrm>
            <a:off x="150812" y="4191000"/>
            <a:ext cx="3657600" cy="989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500" b="1" cap="none" dirty="0">
                <a:solidFill>
                  <a:schemeClr val="tx1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Thursday, May 9, 2024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500" b="1" cap="none" dirty="0">
                <a:solidFill>
                  <a:schemeClr val="tx1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9:30am- 11:45am</a:t>
            </a:r>
          </a:p>
        </p:txBody>
      </p:sp>
    </p:spTree>
    <p:extLst>
      <p:ext uri="{BB962C8B-B14F-4D97-AF65-F5344CB8AC3E}">
        <p14:creationId xmlns:p14="http://schemas.microsoft.com/office/powerpoint/2010/main" val="190184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644E1-3835-4118-B52C-452C28BA1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8744" y="1765313"/>
            <a:ext cx="7577068" cy="1507069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altLang="en-US" sz="3099" b="1" dirty="0">
                <a:latin typeface="Aptos" panose="020B0004020202020204" pitchFamily="34" charset="0"/>
              </a:rPr>
              <a:t>Tamara Talbot-Winstead, RN, BSN</a:t>
            </a:r>
            <a:br>
              <a:rPr lang="en-US" altLang="en-US" sz="2699" b="1" dirty="0">
                <a:latin typeface="Aptos" panose="020B0004020202020204" pitchFamily="34" charset="0"/>
              </a:rPr>
            </a:br>
            <a:r>
              <a:rPr lang="en-US" altLang="en-US" sz="2699" dirty="0">
                <a:latin typeface="Aptos" panose="020B0004020202020204" pitchFamily="34" charset="0"/>
              </a:rPr>
              <a:t>ACLS Training Manager/County Liaison</a:t>
            </a:r>
            <a:br>
              <a:rPr lang="en-US" altLang="en-US" sz="2799" b="1" dirty="0">
                <a:latin typeface="Aptos" panose="020B0004020202020204" pitchFamily="34" charset="0"/>
              </a:rPr>
            </a:br>
            <a:r>
              <a:rPr lang="en-US" altLang="en-US" sz="2699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tamara.talbot@dhhs.nc.gov</a:t>
            </a:r>
            <a:br>
              <a:rPr lang="en-US" altLang="en-US" sz="2799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</a:br>
            <a:r>
              <a:rPr lang="en-US" altLang="en-US" sz="2699" dirty="0">
                <a:latin typeface="Aptos" panose="020B0004020202020204" pitchFamily="34" charset="0"/>
              </a:rPr>
              <a:t>(910)-305-4816</a:t>
            </a:r>
            <a:endParaRPr lang="en-US" sz="2799" dirty="0">
              <a:latin typeface="Aptos" panose="020B0004020202020204" pitchFamily="34" charset="0"/>
            </a:endParaRPr>
          </a:p>
        </p:txBody>
      </p:sp>
      <p:pic>
        <p:nvPicPr>
          <p:cNvPr id="7" name="Graphic 6" descr="Onboarding">
            <a:extLst>
              <a:ext uri="{FF2B5EF4-FFF2-40B4-BE49-F238E27FC236}">
                <a16:creationId xmlns:a16="http://schemas.microsoft.com/office/drawing/2014/main" id="{E2CCB230-71C9-0B42-2ED6-FA30D845E1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75812" y="467412"/>
            <a:ext cx="1818588" cy="18185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64D94C-4210-0F23-8F78-A63DB4FCEF41}"/>
              </a:ext>
            </a:extLst>
          </p:cNvPr>
          <p:cNvSpPr txBox="1"/>
          <p:nvPr/>
        </p:nvSpPr>
        <p:spPr>
          <a:xfrm>
            <a:off x="2130532" y="3572880"/>
            <a:ext cx="9753600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800" b="1" dirty="0">
                <a:latin typeface="Aptos" panose="020B0004020202020204" pitchFamily="34" charset="0"/>
              </a:rPr>
              <a:t>Training needs and resources, staffing updates and SharePoint access:  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DHSR.AdultCare.Training@dhhs.nc.gov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sz="2400" dirty="0">
              <a:latin typeface="Aptos" panose="020B00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800" b="1" dirty="0">
                <a:latin typeface="Aptos" panose="020B0004020202020204" pitchFamily="34" charset="0"/>
              </a:rPr>
              <a:t>For general non-urgent questions: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DHSR.AdultCare.Questions@dhhs.nc.gov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 </a:t>
            </a:r>
            <a:endParaRPr lang="en-US" sz="2800" dirty="0">
              <a:solidFill>
                <a:schemeClr val="accent1">
                  <a:lumMod val="75000"/>
                </a:schemeClr>
              </a:solidFill>
              <a:highlight>
                <a:srgbClr val="FFFF00"/>
              </a:highlight>
              <a:latin typeface="Aptos" panose="020B00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3DA328-7BA6-8FB7-168C-E24EC68B7106}"/>
              </a:ext>
            </a:extLst>
          </p:cNvPr>
          <p:cNvSpPr txBox="1"/>
          <p:nvPr/>
        </p:nvSpPr>
        <p:spPr>
          <a:xfrm>
            <a:off x="1141412" y="545709"/>
            <a:ext cx="60945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latin typeface="Aptos" panose="020B0004020202020204" pitchFamily="34" charset="0"/>
              </a:rPr>
              <a:t>ACLS Contacts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67193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03C5CF44-0C62-41B4-B3EA-416B4807878A}" vid="{EC3ACB92-700E-4167-B3A6-412DE40A64C2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0E41224-0370-4595-877C-23316CD80004}">
  <ds:schemaRefs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4873beb7-5857-4685-be1f-d57550cc96cc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</TotalTime>
  <Words>589</Words>
  <Application>Microsoft Office PowerPoint</Application>
  <PresentationFormat>Custom</PresentationFormat>
  <Paragraphs>56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Aptos</vt:lpstr>
      <vt:lpstr>Aptos ExtraBold</vt:lpstr>
      <vt:lpstr>Arial</vt:lpstr>
      <vt:lpstr>Calibri</vt:lpstr>
      <vt:lpstr>Corbel</vt:lpstr>
      <vt:lpstr>Courier New</vt:lpstr>
      <vt:lpstr>Times New Roman</vt:lpstr>
      <vt:lpstr>Wingdings</vt:lpstr>
      <vt:lpstr>Digital Blue Tunnel 16x9</vt:lpstr>
      <vt:lpstr>ACLS Updates </vt:lpstr>
      <vt:lpstr>PowerPoint Presentation</vt:lpstr>
      <vt:lpstr>Friendly Reminders: Monitoring &amp; Complaint Investigation Logs</vt:lpstr>
      <vt:lpstr>PowerPoint Presentation</vt:lpstr>
      <vt:lpstr> Complaint Investigation Training  May 2 - 3, 2024  Greensboro, NC – Guilford Co. DSS Requires online registration through NC Terms Registration dates:  Opened 3/22/24  Closes 4/26/24  Target audience: AHS &amp; AHS Supervisors  Questions: DHSR.AdultCare.Training@dhhs.nc.gov    </vt:lpstr>
      <vt:lpstr>DSS Bi-Monthly Training/Updates</vt:lpstr>
      <vt:lpstr>Tamara Talbot-Winstead, RN, BSN ACLS Training Manager/County Liaison tamara.talbot@dhhs.nc.gov (910)-305-4816</vt:lpstr>
    </vt:vector>
  </TitlesOfParts>
  <Company>HSR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Merrill, Karisa</dc:creator>
  <cp:lastModifiedBy>Talbot, Tamara M</cp:lastModifiedBy>
  <cp:revision>64</cp:revision>
  <dcterms:created xsi:type="dcterms:W3CDTF">2017-07-14T16:37:29Z</dcterms:created>
  <dcterms:modified xsi:type="dcterms:W3CDTF">2024-04-10T13:04:38Z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