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57" r:id="rId5"/>
    <p:sldId id="283" r:id="rId6"/>
    <p:sldId id="286" r:id="rId7"/>
    <p:sldId id="261" r:id="rId8"/>
    <p:sldId id="358" r:id="rId9"/>
    <p:sldId id="360" r:id="rId10"/>
    <p:sldId id="35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C4360"/>
    <a:srgbClr val="63B7C6"/>
    <a:srgbClr val="00FF00"/>
    <a:srgbClr val="103350"/>
    <a:srgbClr val="1B6872"/>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3543" autoAdjust="0"/>
  </p:normalViewPr>
  <p:slideViewPr>
    <p:cSldViewPr snapToGrid="0">
      <p:cViewPr varScale="1">
        <p:scale>
          <a:sx n="71" d="100"/>
          <a:sy n="71" d="100"/>
        </p:scale>
        <p:origin x="1138" y="67"/>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6/6/2024</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6/6/2024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34D747-9380-41EE-9946-EC9EC0CA5D1E}" type="slidenum">
              <a:rPr lang="en-US" noProof="0" smtClean="0"/>
              <a:t>1</a:t>
            </a:fld>
            <a:endParaRPr lang="en-US" noProof="0" dirty="0"/>
          </a:p>
        </p:txBody>
      </p:sp>
    </p:spTree>
    <p:extLst>
      <p:ext uri="{BB962C8B-B14F-4D97-AF65-F5344CB8AC3E}">
        <p14:creationId xmlns:p14="http://schemas.microsoft.com/office/powerpoint/2010/main" val="3619355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also an option QA Tool for self survey of the Nutrition and Food Service rule. The QA Tool can be accessed free of charge from the ACLS website. This tool can be used by providers &amp; DSS staff.</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2</a:t>
            </a:fld>
            <a:endParaRPr lang="en-US" noProof="0" dirty="0"/>
          </a:p>
        </p:txBody>
      </p:sp>
    </p:spTree>
    <p:extLst>
      <p:ext uri="{BB962C8B-B14F-4D97-AF65-F5344CB8AC3E}">
        <p14:creationId xmlns:p14="http://schemas.microsoft.com/office/powerpoint/2010/main" val="109816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Rules were re-adopted with changes as per</a:t>
            </a:r>
            <a:r>
              <a:rPr lang="en-US" sz="1800" b="0" i="0" u="none" strike="noStrike" baseline="0" dirty="0">
                <a:solidFill>
                  <a:srgbClr val="000000"/>
                </a:solidFill>
                <a:latin typeface="Arial" panose="020B0604020202020204" pitchFamily="34" charset="0"/>
              </a:rPr>
              <a:t> “Periodic Review of Existing Rules” process required in G.S. 150B. </a:t>
            </a:r>
            <a:endParaRPr lang="en-US" dirty="0"/>
          </a:p>
        </p:txBody>
      </p:sp>
      <p:sp>
        <p:nvSpPr>
          <p:cNvPr id="4" name="Slide Number Placeholder 3"/>
          <p:cNvSpPr>
            <a:spLocks noGrp="1"/>
          </p:cNvSpPr>
          <p:nvPr>
            <p:ph type="sldNum" sz="quarter" idx="5"/>
          </p:nvPr>
        </p:nvSpPr>
        <p:spPr/>
        <p:txBody>
          <a:bodyPr/>
          <a:lstStyle/>
          <a:p>
            <a:fld id="{1734D747-9380-41EE-9946-EC9EC0CA5D1E}" type="slidenum">
              <a:rPr lang="en-US" noProof="0" smtClean="0"/>
              <a:t>3</a:t>
            </a:fld>
            <a:endParaRPr lang="en-US" noProof="0" dirty="0"/>
          </a:p>
        </p:txBody>
      </p:sp>
    </p:spTree>
    <p:extLst>
      <p:ext uri="{BB962C8B-B14F-4D97-AF65-F5344CB8AC3E}">
        <p14:creationId xmlns:p14="http://schemas.microsoft.com/office/powerpoint/2010/main" val="364376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Resources include detailed PowerPoints and video recordings covering all rule changes effective June 1, 2024.</a:t>
            </a:r>
          </a:p>
          <a:p>
            <a:pPr marL="171450" indent="-171450">
              <a:buFont typeface="Wingdings" panose="05000000000000000000" pitchFamily="2" charset="2"/>
              <a:buChar char="Ø"/>
            </a:pPr>
            <a:r>
              <a:rPr lang="en-US" b="1" dirty="0"/>
              <a:t>Note Quarter 4 focused monitoring in </a:t>
            </a:r>
            <a:r>
              <a:rPr lang="en-US" sz="1200" b="1" i="0" u="none" strike="noStrike" baseline="0" dirty="0">
                <a:solidFill>
                  <a:schemeClr val="accent6">
                    <a:lumMod val="60000"/>
                    <a:lumOff val="40000"/>
                  </a:schemeClr>
                </a:solidFill>
                <a:latin typeface="Aptos" panose="020B0004020202020204" pitchFamily="34" charset="0"/>
              </a:rPr>
              <a:t>10A NCAC 13F .1104 Accounting for Resident’s Personal Funds ,10A NCAC 13F .1106 Settlement of Cost of Care, </a:t>
            </a:r>
            <a:r>
              <a:rPr lang="en-US" sz="1200" b="1" dirty="0">
                <a:solidFill>
                  <a:srgbClr val="00FF00"/>
                </a:solidFill>
                <a:latin typeface="Aptos" panose="020B0004020202020204" pitchFamily="34" charset="0"/>
              </a:rPr>
              <a:t>10A NCAC 13G .1103 Accounting for Resident’s Personal Funds , and 10A NCAC 13G .1106 Settlement of Cost of Care completed on or after June 1, 2024 shall be pursuant to the newly re-adopted rules.</a:t>
            </a:r>
          </a:p>
          <a:p>
            <a:endParaRPr lang="en-US" sz="1200" b="0" i="0" u="none" strike="noStrike" baseline="0" dirty="0">
              <a:solidFill>
                <a:schemeClr val="accent6">
                  <a:lumMod val="60000"/>
                  <a:lumOff val="40000"/>
                </a:schemeClr>
              </a:solidFill>
              <a:latin typeface="Aptos" panose="020B0004020202020204" pitchFamily="34" charset="0"/>
            </a:endParaRP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1734D747-9380-41EE-9946-EC9EC0CA5D1E}" type="slidenum">
              <a:rPr lang="en-US" noProof="0" smtClean="0"/>
              <a:t>4</a:t>
            </a:fld>
            <a:endParaRPr lang="en-US" noProof="0" dirty="0"/>
          </a:p>
        </p:txBody>
      </p:sp>
    </p:spTree>
    <p:extLst>
      <p:ext uri="{BB962C8B-B14F-4D97-AF65-F5344CB8AC3E}">
        <p14:creationId xmlns:p14="http://schemas.microsoft.com/office/powerpoint/2010/main" val="1926712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optional workshop targeted to address feedback/requests received from our DSS partners regarding additional training related to quarterly logs. We will also be covering some important revisions to the logs for next FY beginning on July 1, 2024. Those in attendance for the full workshop can receive 2 CEUs.  Attendance strongly encouraged.</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5</a:t>
            </a:fld>
            <a:endParaRPr lang="en-US" noProof="0" dirty="0"/>
          </a:p>
        </p:txBody>
      </p:sp>
    </p:spTree>
    <p:extLst>
      <p:ext uri="{BB962C8B-B14F-4D97-AF65-F5344CB8AC3E}">
        <p14:creationId xmlns:p14="http://schemas.microsoft.com/office/powerpoint/2010/main" val="59225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G.S. § 131D‑2.12. Training requirements; county departments of social services. (a) The county departments of social services' adult home specialists and their supervisors shall complete: (1) Eight hours of </a:t>
            </a:r>
            <a:r>
              <a:rPr lang="en-US" dirty="0" err="1"/>
              <a:t>prebasic</a:t>
            </a:r>
            <a:r>
              <a:rPr lang="en-US" dirty="0"/>
              <a:t> training within 60 days of employment; (2) Thirty‑two hours of basic training within six months of employment; (3) Twenty‑four hours of </a:t>
            </a:r>
            <a:r>
              <a:rPr lang="en-US" dirty="0" err="1"/>
              <a:t>postbasic</a:t>
            </a:r>
            <a:r>
              <a:rPr lang="en-US" dirty="0"/>
              <a:t> training within six months of the basic training program; (4) A minimum of eight hours of complaint investigation training within six months of employment; and (5) A minimum of 16 hours of statewide training annually by the Division of Health Service Regulation. </a:t>
            </a:r>
          </a:p>
        </p:txBody>
      </p:sp>
      <p:sp>
        <p:nvSpPr>
          <p:cNvPr id="4" name="Slide Number Placeholder 3"/>
          <p:cNvSpPr>
            <a:spLocks noGrp="1"/>
          </p:cNvSpPr>
          <p:nvPr>
            <p:ph type="sldNum" sz="quarter" idx="5"/>
          </p:nvPr>
        </p:nvSpPr>
        <p:spPr/>
        <p:txBody>
          <a:bodyPr/>
          <a:lstStyle/>
          <a:p>
            <a:fld id="{1734D747-9380-41EE-9946-EC9EC0CA5D1E}" type="slidenum">
              <a:rPr lang="en-US" noProof="0" smtClean="0"/>
              <a:t>6</a:t>
            </a:fld>
            <a:endParaRPr lang="en-US" noProof="0" dirty="0"/>
          </a:p>
        </p:txBody>
      </p:sp>
    </p:spTree>
    <p:extLst>
      <p:ext uri="{BB962C8B-B14F-4D97-AF65-F5344CB8AC3E}">
        <p14:creationId xmlns:p14="http://schemas.microsoft.com/office/powerpoint/2010/main" val="196412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b="1" dirty="0">
                <a:solidFill>
                  <a:schemeClr val="tx1">
                    <a:lumMod val="65000"/>
                    <a:lumOff val="35000"/>
                  </a:schemeClr>
                </a:solidFill>
                <a:cs typeface="Times New Roman" panose="02020603050405020304" pitchFamily="18" charset="0"/>
              </a:rPr>
            </a:br>
            <a:endParaRPr lang="en-US" dirty="0"/>
          </a:p>
          <a:p>
            <a:endParaRPr lang="en-US" dirty="0"/>
          </a:p>
        </p:txBody>
      </p:sp>
      <p:sp>
        <p:nvSpPr>
          <p:cNvPr id="4" name="Slide Number Placeholder 3"/>
          <p:cNvSpPr>
            <a:spLocks noGrp="1"/>
          </p:cNvSpPr>
          <p:nvPr>
            <p:ph type="sldNum" sz="quarter" idx="5"/>
          </p:nvPr>
        </p:nvSpPr>
        <p:spPr/>
        <p:txBody>
          <a:bodyPr/>
          <a:lstStyle/>
          <a:p>
            <a:fld id="{9F18B250-0981-477E-BA73-FA25E062443E}" type="slidenum">
              <a:rPr lang="en-US" smtClean="0"/>
              <a:t>7</a:t>
            </a:fld>
            <a:endParaRPr lang="en-US" dirty="0"/>
          </a:p>
        </p:txBody>
      </p:sp>
    </p:spTree>
    <p:extLst>
      <p:ext uri="{BB962C8B-B14F-4D97-AF65-F5344CB8AC3E}">
        <p14:creationId xmlns:p14="http://schemas.microsoft.com/office/powerpoint/2010/main" val="82468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s://info.ncdhhs.gov/dhsr/acls/training/index.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info.ncdhhs.gov/dhsr/acls/rules.html"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hyperlink" Target="https://ncconnect.sharepoint.com/sites/DSSResourc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hyperlink" Target="https://ncleg.gov/EnactedLegislation/Statutes/PDF/BySection/Chapter_131D/GS_131D-2.12.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tamara.talbot@dhhs.nc.gov" TargetMode="External"/><Relationship Id="rId7" Type="http://schemas.openxmlformats.org/officeDocument/2006/relationships/hyperlink" Target="mailto:DHSR.AdultCare.Questions@dhhs.nc.gov"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mailto:DHSR.AdultCare.Training@dhhs.nc.gov" TargetMode="External"/><Relationship Id="rId5" Type="http://schemas.openxmlformats.org/officeDocument/2006/relationships/image" Target="../media/image6.sv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405384" y="4373880"/>
            <a:ext cx="7781544" cy="859055"/>
          </a:xfrm>
        </p:spPr>
        <p:txBody>
          <a:bodyPr>
            <a:normAutofit fontScale="90000"/>
          </a:bodyPr>
          <a:lstStyle/>
          <a:p>
            <a:pPr algn="ctr"/>
            <a:r>
              <a:rPr lang="en-US" sz="6700" dirty="0">
                <a:solidFill>
                  <a:schemeClr val="accent1">
                    <a:lumMod val="60000"/>
                    <a:lumOff val="40000"/>
                  </a:schemeClr>
                </a:solidFill>
                <a:latin typeface="Aptos" panose="020B0004020202020204" pitchFamily="34" charset="0"/>
              </a:rPr>
              <a:t>ACLS Updates</a:t>
            </a:r>
            <a:br>
              <a:rPr lang="en-US" sz="5400" dirty="0">
                <a:latin typeface="Aptos" panose="020B0004020202020204" pitchFamily="34" charset="0"/>
              </a:rPr>
            </a:br>
            <a:br>
              <a:rPr lang="en-US" sz="5400" dirty="0">
                <a:latin typeface="Aptos" panose="020B0004020202020204" pitchFamily="34" charset="0"/>
              </a:rPr>
            </a:br>
            <a:r>
              <a:rPr lang="en-US" sz="5400" dirty="0">
                <a:latin typeface="Aptos" panose="020B0004020202020204" pitchFamily="34" charset="0"/>
              </a:rPr>
              <a:t>Adult Services Committee</a:t>
            </a:r>
            <a:br>
              <a:rPr lang="en-US" sz="5400" dirty="0">
                <a:latin typeface="Aptos" panose="020B0004020202020204" pitchFamily="34" charset="0"/>
              </a:rPr>
            </a:br>
            <a:r>
              <a:rPr lang="en-US" sz="4000" dirty="0">
                <a:latin typeface="Aptos" panose="020B0004020202020204" pitchFamily="34" charset="0"/>
              </a:rPr>
              <a:t>June 12, 2024 </a:t>
            </a:r>
            <a:br>
              <a:rPr lang="en-US" sz="5400" dirty="0">
                <a:latin typeface="Aptos" panose="020B0004020202020204" pitchFamily="34" charset="0"/>
              </a:rPr>
            </a:br>
            <a:endParaRPr lang="en-US" dirty="0"/>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1</a:t>
            </a:fld>
            <a:endParaRPr lang="en-US" dirty="0"/>
          </a:p>
        </p:txBody>
      </p:sp>
      <p:pic>
        <p:nvPicPr>
          <p:cNvPr id="3" name="Picture 2">
            <a:extLst>
              <a:ext uri="{FF2B5EF4-FFF2-40B4-BE49-F238E27FC236}">
                <a16:creationId xmlns:a16="http://schemas.microsoft.com/office/drawing/2014/main" id="{51E383F1-1387-9E69-7D2A-E4C7195C8E50}"/>
              </a:ext>
            </a:extLst>
          </p:cNvPr>
          <p:cNvPicPr>
            <a:picLocks noChangeAspect="1"/>
          </p:cNvPicPr>
          <p:nvPr/>
        </p:nvPicPr>
        <p:blipFill>
          <a:blip r:embed="rId3"/>
          <a:stretch>
            <a:fillRect/>
          </a:stretch>
        </p:blipFill>
        <p:spPr>
          <a:xfrm>
            <a:off x="7483948" y="563270"/>
            <a:ext cx="3558747" cy="1645920"/>
          </a:xfrm>
          <a:prstGeom prst="rect">
            <a:avLst/>
          </a:prstGeom>
          <a:noFill/>
        </p:spPr>
      </p:pic>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541018" y="-152400"/>
            <a:ext cx="11109960" cy="812800"/>
          </a:xfrm>
        </p:spPr>
        <p:txBody>
          <a:bodyPr/>
          <a:lstStyle/>
          <a:p>
            <a:pPr algn="ctr"/>
            <a:br>
              <a:rPr lang="en-US" sz="4000" dirty="0">
                <a:latin typeface="Aptos" panose="020B0004020202020204" pitchFamily="34" charset="0"/>
              </a:rPr>
            </a:br>
            <a:r>
              <a:rPr lang="en-US" sz="4000" dirty="0">
                <a:latin typeface="Aptos" panose="020B0004020202020204" pitchFamily="34" charset="0"/>
              </a:rPr>
              <a:t>Joint Training (formerly referred to as “1068 Training”) Released May 29, 2024 </a:t>
            </a:r>
          </a:p>
        </p:txBody>
      </p:sp>
      <p:pic>
        <p:nvPicPr>
          <p:cNvPr id="20" name="Picture Placeholder 19" descr="Triangular pattern design with dimension">
            <a:extLst>
              <a:ext uri="{FF2B5EF4-FFF2-40B4-BE49-F238E27FC236}">
                <a16:creationId xmlns:a16="http://schemas.microsoft.com/office/drawing/2014/main" id="{3DCA2B8E-64D3-7645-8DEB-688ED5756F52}"/>
              </a:ext>
            </a:extLst>
          </p:cNvPr>
          <p:cNvPicPr>
            <a:picLocks noGrp="1" noChangeAspect="1"/>
          </p:cNvPicPr>
          <p:nvPr>
            <p:ph type="pic" sz="quarter" idx="19"/>
          </p:nvPr>
        </p:nvPicPr>
        <p:blipFill>
          <a:blip r:embed="rId3">
            <a:extLst>
              <a:ext uri="{28A0092B-C50C-407E-A947-70E740481C1C}">
                <a14:useLocalDpi xmlns:a14="http://schemas.microsoft.com/office/drawing/2010/main" val="0"/>
              </a:ext>
            </a:extLst>
          </a:blip>
          <a:srcRect/>
          <a:stretch>
            <a:fillRect/>
          </a:stretch>
        </p:blipFill>
        <p:spPr>
          <a:xfrm>
            <a:off x="1" y="1779295"/>
            <a:ext cx="12191999" cy="1920240"/>
          </a:xfrm>
        </p:spPr>
      </p:pic>
      <p:sp>
        <p:nvSpPr>
          <p:cNvPr id="19" name="Text Placeholder 18">
            <a:extLst>
              <a:ext uri="{FF2B5EF4-FFF2-40B4-BE49-F238E27FC236}">
                <a16:creationId xmlns:a16="http://schemas.microsoft.com/office/drawing/2014/main" id="{782206B1-586F-4254-9B36-D06C4E294ACF}"/>
              </a:ext>
            </a:extLst>
          </p:cNvPr>
          <p:cNvSpPr>
            <a:spLocks noGrp="1"/>
          </p:cNvSpPr>
          <p:nvPr>
            <p:ph type="body" sz="quarter" idx="18"/>
          </p:nvPr>
        </p:nvSpPr>
        <p:spPr>
          <a:xfrm>
            <a:off x="186590" y="3945453"/>
            <a:ext cx="3552386" cy="1463040"/>
          </a:xfrm>
        </p:spPr>
        <p:txBody>
          <a:bodyPr/>
          <a:lstStyle/>
          <a:p>
            <a:pPr algn="ctr"/>
            <a:r>
              <a:rPr lang="en-US" sz="2600" b="1" dirty="0">
                <a:solidFill>
                  <a:schemeClr val="accent1">
                    <a:lumMod val="40000"/>
                    <a:lumOff val="60000"/>
                  </a:schemeClr>
                </a:solidFill>
                <a:latin typeface="Aptos" panose="020B0004020202020204" pitchFamily="34" charset="0"/>
              </a:rPr>
              <a:t>Training Topic:</a:t>
            </a:r>
          </a:p>
          <a:p>
            <a:pPr algn="ctr"/>
            <a:r>
              <a:rPr lang="en-US" sz="2400" dirty="0">
                <a:latin typeface="Aptos" panose="020B0004020202020204" pitchFamily="34" charset="0"/>
              </a:rPr>
              <a:t>Nutrition and Food Service in Licensed Adult Care Homes</a:t>
            </a:r>
          </a:p>
          <a:p>
            <a:pPr marL="342900" indent="-342900">
              <a:buFont typeface="Wingdings" panose="05000000000000000000" pitchFamily="2" charset="2"/>
              <a:buChar char="ü"/>
            </a:pPr>
            <a:r>
              <a:rPr lang="en-US" sz="2000" dirty="0">
                <a:latin typeface="Aptos" panose="020B0004020202020204" pitchFamily="34" charset="0"/>
              </a:rPr>
              <a:t>Rule area 10A NCAC 13F/G.0904</a:t>
            </a:r>
          </a:p>
        </p:txBody>
      </p:sp>
      <p:sp>
        <p:nvSpPr>
          <p:cNvPr id="21" name="Text Placeholder 20">
            <a:extLst>
              <a:ext uri="{FF2B5EF4-FFF2-40B4-BE49-F238E27FC236}">
                <a16:creationId xmlns:a16="http://schemas.microsoft.com/office/drawing/2014/main" id="{1B8F0371-4F69-4131-91BF-9AB99E6EE89B}"/>
              </a:ext>
            </a:extLst>
          </p:cNvPr>
          <p:cNvSpPr>
            <a:spLocks noGrp="1"/>
          </p:cNvSpPr>
          <p:nvPr>
            <p:ph type="body" sz="quarter" idx="20"/>
          </p:nvPr>
        </p:nvSpPr>
        <p:spPr>
          <a:xfrm>
            <a:off x="3936997" y="3945453"/>
            <a:ext cx="3911601" cy="1463040"/>
          </a:xfrm>
        </p:spPr>
        <p:txBody>
          <a:bodyPr/>
          <a:lstStyle/>
          <a:p>
            <a:pPr algn="ctr"/>
            <a:r>
              <a:rPr lang="en-US" sz="2600" b="1" dirty="0">
                <a:solidFill>
                  <a:schemeClr val="accent1">
                    <a:lumMod val="40000"/>
                    <a:lumOff val="60000"/>
                  </a:schemeClr>
                </a:solidFill>
                <a:latin typeface="Aptos" panose="020B0004020202020204" pitchFamily="34" charset="0"/>
              </a:rPr>
              <a:t>Training Audience:</a:t>
            </a:r>
          </a:p>
          <a:p>
            <a:pPr algn="ctr"/>
            <a:r>
              <a:rPr lang="en-US" sz="2400" dirty="0">
                <a:latin typeface="Aptos" panose="020B0004020202020204" pitchFamily="34" charset="0"/>
              </a:rPr>
              <a:t>Providers and staff of ACH/FCH, and  ACLS and DSS staff involved in surveying/monitoring adult care homes.</a:t>
            </a:r>
          </a:p>
        </p:txBody>
      </p:sp>
      <p:sp>
        <p:nvSpPr>
          <p:cNvPr id="22" name="Text Placeholder 21">
            <a:extLst>
              <a:ext uri="{FF2B5EF4-FFF2-40B4-BE49-F238E27FC236}">
                <a16:creationId xmlns:a16="http://schemas.microsoft.com/office/drawing/2014/main" id="{78CACAF1-61EA-4605-A8FE-2EEE752B49FF}"/>
              </a:ext>
            </a:extLst>
          </p:cNvPr>
          <p:cNvSpPr>
            <a:spLocks noGrp="1"/>
          </p:cNvSpPr>
          <p:nvPr>
            <p:ph type="body" sz="quarter" idx="21"/>
          </p:nvPr>
        </p:nvSpPr>
        <p:spPr>
          <a:xfrm>
            <a:off x="8453026" y="3938666"/>
            <a:ext cx="3293306" cy="1463040"/>
          </a:xfrm>
        </p:spPr>
        <p:txBody>
          <a:bodyPr/>
          <a:lstStyle/>
          <a:p>
            <a:pPr algn="ctr"/>
            <a:r>
              <a:rPr lang="en-US" sz="2600" b="1" dirty="0">
                <a:solidFill>
                  <a:schemeClr val="accent1">
                    <a:lumMod val="40000"/>
                    <a:lumOff val="60000"/>
                  </a:schemeClr>
                </a:solidFill>
                <a:latin typeface="Aptos" panose="020B0004020202020204" pitchFamily="34" charset="0"/>
              </a:rPr>
              <a:t>Access to the Training and QA Tool: </a:t>
            </a:r>
          </a:p>
          <a:p>
            <a:r>
              <a:rPr lang="en-US" sz="2400" dirty="0">
                <a:solidFill>
                  <a:srgbClr val="63B7C6"/>
                </a:solidFill>
                <a:latin typeface="Aptos" panose="020B0004020202020204" pitchFamily="34" charset="0"/>
                <a:hlinkClick r:id="rId4">
                  <a:extLst>
                    <a:ext uri="{A12FA001-AC4F-418D-AE19-62706E023703}">
                      <ahyp:hlinkClr xmlns:ahyp="http://schemas.microsoft.com/office/drawing/2018/hyperlinkcolor" val="tx"/>
                    </a:ext>
                  </a:extLst>
                </a:hlinkClick>
              </a:rPr>
              <a:t>https://info.ncdhhs.gov/dhsr/acls/training/index.html</a:t>
            </a:r>
            <a:endParaRPr lang="en-US" sz="2400" dirty="0">
              <a:solidFill>
                <a:srgbClr val="63B7C6"/>
              </a:solidFill>
              <a:latin typeface="Aptos" panose="020B0004020202020204" pitchFamily="34" charset="0"/>
            </a:endParaRPr>
          </a:p>
        </p:txBody>
      </p:sp>
      <p:sp>
        <p:nvSpPr>
          <p:cNvPr id="2" name="Slide Number Placeholder 1">
            <a:extLst>
              <a:ext uri="{FF2B5EF4-FFF2-40B4-BE49-F238E27FC236}">
                <a16:creationId xmlns:a16="http://schemas.microsoft.com/office/drawing/2014/main" id="{2F478C69-0A1D-45FF-8600-ED903803FFE1}"/>
              </a:ext>
            </a:extLst>
          </p:cNvPr>
          <p:cNvSpPr>
            <a:spLocks noGrp="1"/>
          </p:cNvSpPr>
          <p:nvPr>
            <p:ph type="sldNum" sz="quarter" idx="12"/>
          </p:nvPr>
        </p:nvSpPr>
        <p:spPr/>
        <p:txBody>
          <a:bodyPr/>
          <a:lstStyle/>
          <a:p>
            <a:fld id="{C263D6C4-4840-40CC-AC84-17E24B3B7BDE}" type="slidenum">
              <a:rPr lang="en-US" smtClean="0"/>
              <a:pPr/>
              <a:t>2</a:t>
            </a:fld>
            <a:endParaRPr lang="en-US" dirty="0"/>
          </a:p>
        </p:txBody>
      </p:sp>
    </p:spTree>
    <p:extLst>
      <p:ext uri="{BB962C8B-B14F-4D97-AF65-F5344CB8AC3E}">
        <p14:creationId xmlns:p14="http://schemas.microsoft.com/office/powerpoint/2010/main" val="45118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a:xfrm>
            <a:off x="0" y="264477"/>
            <a:ext cx="6941118" cy="1808163"/>
          </a:xfrm>
        </p:spPr>
        <p:txBody>
          <a:bodyPr/>
          <a:lstStyle/>
          <a:p>
            <a:pPr algn="ctr"/>
            <a:r>
              <a:rPr lang="en-US" sz="4400" b="1" dirty="0">
                <a:latin typeface="Aptos" panose="020B0004020202020204" pitchFamily="34" charset="0"/>
              </a:rPr>
              <a:t>Adult &amp; Family Care Home Rule Changes </a:t>
            </a:r>
            <a:br>
              <a:rPr lang="en-US" sz="3200" b="1" dirty="0">
                <a:latin typeface="Aptos" panose="020B0004020202020204" pitchFamily="34" charset="0"/>
              </a:rPr>
            </a:br>
            <a:br>
              <a:rPr lang="en-US" sz="2800" b="1" dirty="0">
                <a:latin typeface="Aptos" panose="020B0004020202020204" pitchFamily="34" charset="0"/>
              </a:rPr>
            </a:br>
            <a:endParaRPr lang="en-US" dirty="0"/>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
        <p:nvSpPr>
          <p:cNvPr id="10" name="Text Placeholder 9">
            <a:extLst>
              <a:ext uri="{FF2B5EF4-FFF2-40B4-BE49-F238E27FC236}">
                <a16:creationId xmlns:a16="http://schemas.microsoft.com/office/drawing/2014/main" id="{EF2BC084-E6DB-4DE7-B309-042A85EBA700}"/>
              </a:ext>
            </a:extLst>
          </p:cNvPr>
          <p:cNvSpPr>
            <a:spLocks noGrp="1"/>
          </p:cNvSpPr>
          <p:nvPr>
            <p:ph idx="1"/>
          </p:nvPr>
        </p:nvSpPr>
        <p:spPr>
          <a:xfrm>
            <a:off x="366462" y="2144017"/>
            <a:ext cx="11215235" cy="4351338"/>
          </a:xfrm>
        </p:spPr>
        <p:txBody>
          <a:bodyPr>
            <a:noAutofit/>
          </a:bodyPr>
          <a:lstStyle/>
          <a:p>
            <a:r>
              <a:rPr lang="en-US" sz="2000" b="0" i="0" u="none" strike="noStrike" baseline="0" dirty="0">
                <a:solidFill>
                  <a:schemeClr val="accent6">
                    <a:lumMod val="60000"/>
                    <a:lumOff val="40000"/>
                  </a:schemeClr>
                </a:solidFill>
                <a:latin typeface="Aptos" panose="020B0004020202020204" pitchFamily="34" charset="0"/>
              </a:rPr>
              <a:t>10A NCAC 13F. 0703 Tuberculosis Test, Medical Examination, and Immunization </a:t>
            </a:r>
          </a:p>
          <a:p>
            <a:r>
              <a:rPr lang="en-US" sz="2000" b="0" i="0" u="none" strike="noStrike" baseline="0" dirty="0">
                <a:solidFill>
                  <a:schemeClr val="accent6">
                    <a:lumMod val="60000"/>
                    <a:lumOff val="40000"/>
                  </a:schemeClr>
                </a:solidFill>
                <a:latin typeface="Aptos" panose="020B0004020202020204" pitchFamily="34" charset="0"/>
              </a:rPr>
              <a:t>10A NCAC 13F .0704 Resident Contract, Information on Home and Resident Register </a:t>
            </a:r>
          </a:p>
          <a:p>
            <a:r>
              <a:rPr lang="en-US" sz="2000" b="0" i="0" u="none" strike="noStrike" baseline="0" dirty="0">
                <a:solidFill>
                  <a:schemeClr val="accent6">
                    <a:lumMod val="60000"/>
                    <a:lumOff val="40000"/>
                  </a:schemeClr>
                </a:solidFill>
                <a:latin typeface="Aptos" panose="020B0004020202020204" pitchFamily="34" charset="0"/>
              </a:rPr>
              <a:t>10A NCAC 13F .1103 Authorized Representative </a:t>
            </a:r>
          </a:p>
          <a:p>
            <a:r>
              <a:rPr lang="en-US" sz="2000" b="0" i="0" u="none" strike="noStrike" baseline="0" dirty="0">
                <a:solidFill>
                  <a:schemeClr val="accent6">
                    <a:lumMod val="60000"/>
                    <a:lumOff val="40000"/>
                  </a:schemeClr>
                </a:solidFill>
                <a:latin typeface="Aptos" panose="020B0004020202020204" pitchFamily="34" charset="0"/>
              </a:rPr>
              <a:t>10A NCAC 13F .1104 Accounting for Resident’s Personal Funds </a:t>
            </a:r>
          </a:p>
          <a:p>
            <a:r>
              <a:rPr lang="en-US" sz="2000" b="0" i="0" u="none" strike="noStrike" baseline="0" dirty="0">
                <a:solidFill>
                  <a:schemeClr val="accent6">
                    <a:lumMod val="60000"/>
                    <a:lumOff val="40000"/>
                  </a:schemeClr>
                </a:solidFill>
                <a:latin typeface="Aptos" panose="020B0004020202020204" pitchFamily="34" charset="0"/>
              </a:rPr>
              <a:t>10A NCAC 13F .1106 Settlement of Cost of Care </a:t>
            </a:r>
          </a:p>
          <a:p>
            <a:r>
              <a:rPr lang="en-US" sz="2000" dirty="0">
                <a:solidFill>
                  <a:srgbClr val="00FF00"/>
                </a:solidFill>
                <a:latin typeface="Aptos" panose="020B0004020202020204" pitchFamily="34" charset="0"/>
              </a:rPr>
              <a:t>10A NCAC 13G. 0702 Tuberculosis Test, Medical Examination, and Immunization  </a:t>
            </a:r>
          </a:p>
          <a:p>
            <a:r>
              <a:rPr lang="en-US" sz="2000" dirty="0">
                <a:solidFill>
                  <a:srgbClr val="00FF00"/>
                </a:solidFill>
                <a:latin typeface="Aptos" panose="020B0004020202020204" pitchFamily="34" charset="0"/>
              </a:rPr>
              <a:t>10A NCAC 13G .0703 Resident Register  </a:t>
            </a:r>
          </a:p>
          <a:p>
            <a:r>
              <a:rPr lang="en-US" sz="2000" dirty="0">
                <a:solidFill>
                  <a:srgbClr val="00FF00"/>
                </a:solidFill>
                <a:latin typeface="Aptos" panose="020B0004020202020204" pitchFamily="34" charset="0"/>
              </a:rPr>
              <a:t>10A NCAC 13G .0704 Resident Contract, Information on Home and Resident Register </a:t>
            </a:r>
          </a:p>
          <a:p>
            <a:r>
              <a:rPr lang="en-US" sz="2000" dirty="0">
                <a:solidFill>
                  <a:srgbClr val="00FF00"/>
                </a:solidFill>
                <a:latin typeface="Aptos" panose="020B0004020202020204" pitchFamily="34" charset="0"/>
              </a:rPr>
              <a:t>10A NCAC 13G .1102 Authorized Representative  </a:t>
            </a:r>
          </a:p>
          <a:p>
            <a:r>
              <a:rPr lang="en-US" sz="2000" dirty="0">
                <a:solidFill>
                  <a:srgbClr val="00FF00"/>
                </a:solidFill>
                <a:latin typeface="Aptos" panose="020B0004020202020204" pitchFamily="34" charset="0"/>
              </a:rPr>
              <a:t>10A NCAC 13G .1103 Accounting for Resident’s Personal Funds </a:t>
            </a:r>
          </a:p>
          <a:p>
            <a:r>
              <a:rPr lang="en-US" sz="2000" dirty="0">
                <a:solidFill>
                  <a:srgbClr val="00FF00"/>
                </a:solidFill>
                <a:latin typeface="Aptos" panose="020B0004020202020204" pitchFamily="34" charset="0"/>
              </a:rPr>
              <a:t>10A NCAC 13G .1106 Settlement of Cost of Care</a:t>
            </a:r>
          </a:p>
        </p:txBody>
      </p:sp>
      <p:sp>
        <p:nvSpPr>
          <p:cNvPr id="4" name="TextBox 3">
            <a:extLst>
              <a:ext uri="{FF2B5EF4-FFF2-40B4-BE49-F238E27FC236}">
                <a16:creationId xmlns:a16="http://schemas.microsoft.com/office/drawing/2014/main" id="{747640DE-D232-56C9-D4B5-7DE9FAA9E2BC}"/>
              </a:ext>
            </a:extLst>
          </p:cNvPr>
          <p:cNvSpPr txBox="1"/>
          <p:nvPr/>
        </p:nvSpPr>
        <p:spPr>
          <a:xfrm>
            <a:off x="741680" y="1610975"/>
            <a:ext cx="10190480" cy="461665"/>
          </a:xfrm>
          <a:prstGeom prst="rect">
            <a:avLst/>
          </a:prstGeom>
          <a:noFill/>
        </p:spPr>
        <p:txBody>
          <a:bodyPr wrap="square">
            <a:spAutoFit/>
          </a:bodyPr>
          <a:lstStyle/>
          <a:p>
            <a:pPr algn="ctr"/>
            <a:r>
              <a:rPr lang="en-US" sz="2400" b="1" dirty="0">
                <a:solidFill>
                  <a:srgbClr val="FF0000"/>
                </a:solidFill>
                <a:highlight>
                  <a:srgbClr val="FFFF00"/>
                </a:highlight>
                <a:latin typeface="Aptos" panose="020B0004020202020204" pitchFamily="34" charset="0"/>
              </a:rPr>
              <a:t>Readoption effective June 1, 2024</a:t>
            </a:r>
            <a:endParaRPr lang="en-US" sz="2400" dirty="0">
              <a:solidFill>
                <a:srgbClr val="FF0000"/>
              </a:solidFill>
              <a:highlight>
                <a:srgbClr val="FFFF00"/>
              </a:highlight>
            </a:endParaRPr>
          </a:p>
        </p:txBody>
      </p:sp>
    </p:spTree>
    <p:extLst>
      <p:ext uri="{BB962C8B-B14F-4D97-AF65-F5344CB8AC3E}">
        <p14:creationId xmlns:p14="http://schemas.microsoft.com/office/powerpoint/2010/main" val="1554108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322580" y="288514"/>
            <a:ext cx="6200140" cy="1203919"/>
          </a:xfrm>
        </p:spPr>
        <p:txBody>
          <a:bodyPr/>
          <a:lstStyle/>
          <a:p>
            <a:pPr algn="ctr"/>
            <a:r>
              <a:rPr lang="en-US" sz="4000" dirty="0">
                <a:latin typeface="Aptos" panose="020B0004020202020204" pitchFamily="34" charset="0"/>
              </a:rPr>
              <a:t>Rule Changes Effective </a:t>
            </a:r>
            <a:br>
              <a:rPr lang="en-US" sz="4000" dirty="0">
                <a:latin typeface="Aptos" panose="020B0004020202020204" pitchFamily="34" charset="0"/>
              </a:rPr>
            </a:br>
            <a:r>
              <a:rPr lang="en-US" sz="4000" dirty="0">
                <a:latin typeface="Aptos" panose="020B0004020202020204" pitchFamily="34" charset="0"/>
              </a:rPr>
              <a:t>June 1, 2024 -</a:t>
            </a:r>
            <a:r>
              <a:rPr lang="en-US" sz="4000" b="0" dirty="0">
                <a:latin typeface="Aptos" panose="020B0004020202020204" pitchFamily="34" charset="0"/>
              </a:rPr>
              <a:t> </a:t>
            </a:r>
            <a:r>
              <a:rPr lang="en-US" b="0" dirty="0">
                <a:latin typeface="Aptos" panose="020B0004020202020204" pitchFamily="34" charset="0"/>
              </a:rPr>
              <a:t>continued</a:t>
            </a:r>
            <a:endParaRPr lang="en-US" sz="4000" b="0" dirty="0">
              <a:latin typeface="Aptos" panose="020B0004020202020204" pitchFamily="34" charset="0"/>
            </a:endParaRP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716756" y="1864043"/>
            <a:ext cx="5157787" cy="823912"/>
          </a:xfrm>
        </p:spPr>
        <p:txBody>
          <a:bodyPr>
            <a:normAutofit/>
          </a:bodyPr>
          <a:lstStyle/>
          <a:p>
            <a:r>
              <a:rPr lang="en-US" sz="2800" dirty="0">
                <a:latin typeface="Aptos" panose="020B0004020202020204" pitchFamily="34" charset="0"/>
              </a:rPr>
              <a:t>Communication</a:t>
            </a:r>
          </a:p>
        </p:txBody>
      </p:sp>
      <p:sp>
        <p:nvSpPr>
          <p:cNvPr id="5" name="Text Placeholder 4">
            <a:extLst>
              <a:ext uri="{FF2B5EF4-FFF2-40B4-BE49-F238E27FC236}">
                <a16:creationId xmlns:a16="http://schemas.microsoft.com/office/drawing/2014/main" id="{E0C87788-476B-4620-8002-A5C1177AD6C1}"/>
              </a:ext>
            </a:extLst>
          </p:cNvPr>
          <p:cNvSpPr>
            <a:spLocks noGrp="1"/>
          </p:cNvSpPr>
          <p:nvPr>
            <p:ph type="body" sz="quarter" idx="3"/>
          </p:nvPr>
        </p:nvSpPr>
        <p:spPr>
          <a:xfrm>
            <a:off x="6662896" y="1683067"/>
            <a:ext cx="5157788" cy="823912"/>
          </a:xfrm>
        </p:spPr>
        <p:txBody>
          <a:bodyPr>
            <a:normAutofit lnSpcReduction="10000"/>
          </a:bodyPr>
          <a:lstStyle/>
          <a:p>
            <a:r>
              <a:rPr lang="en-US" sz="2800" dirty="0">
                <a:solidFill>
                  <a:schemeClr val="accent2">
                    <a:lumMod val="60000"/>
                    <a:lumOff val="40000"/>
                  </a:schemeClr>
                </a:solidFill>
                <a:latin typeface="Aptos" panose="020B0004020202020204" pitchFamily="34" charset="0"/>
              </a:rPr>
              <a:t>Resources Related to Rule Changes</a:t>
            </a:r>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2"/>
          </p:nvPr>
        </p:nvSpPr>
        <p:spPr>
          <a:xfrm>
            <a:off x="322580" y="2419350"/>
            <a:ext cx="5946140" cy="3139440"/>
          </a:xfrm>
          <a:ln w="22225">
            <a:solidFill>
              <a:schemeClr val="accent2">
                <a:lumMod val="40000"/>
                <a:lumOff val="60000"/>
              </a:schemeClr>
            </a:solidFill>
          </a:ln>
        </p:spPr>
        <p:txBody>
          <a:bodyPr/>
          <a:lstStyle/>
          <a:p>
            <a:r>
              <a:rPr lang="en-US" sz="2600" dirty="0">
                <a:latin typeface="Aptos" panose="020B0004020202020204" pitchFamily="34" charset="0"/>
              </a:rPr>
              <a:t>ACLS sent communication to licensed providers dated May 29, 2024</a:t>
            </a:r>
          </a:p>
          <a:p>
            <a:r>
              <a:rPr lang="en-US" sz="2600" dirty="0">
                <a:latin typeface="Aptos" panose="020B0004020202020204" pitchFamily="34" charset="0"/>
              </a:rPr>
              <a:t>ACLS sent communication to DSS providers dated June 3, 2024</a:t>
            </a:r>
          </a:p>
          <a:p>
            <a:endParaRPr lang="en-US" dirty="0"/>
          </a:p>
          <a:p>
            <a:endParaRPr lang="en-US" dirty="0"/>
          </a:p>
        </p:txBody>
      </p:sp>
      <p:sp>
        <p:nvSpPr>
          <p:cNvPr id="6" name="Text Placeholder 5">
            <a:extLst>
              <a:ext uri="{FF2B5EF4-FFF2-40B4-BE49-F238E27FC236}">
                <a16:creationId xmlns:a16="http://schemas.microsoft.com/office/drawing/2014/main" id="{000A9570-5EF6-4AFB-9FCA-7C8998E3FEB1}"/>
              </a:ext>
            </a:extLst>
          </p:cNvPr>
          <p:cNvSpPr>
            <a:spLocks noGrp="1"/>
          </p:cNvSpPr>
          <p:nvPr>
            <p:ph type="body" sz="quarter" idx="4"/>
          </p:nvPr>
        </p:nvSpPr>
        <p:spPr>
          <a:xfrm>
            <a:off x="6430486" y="2429351"/>
            <a:ext cx="5578634" cy="3139440"/>
          </a:xfrm>
          <a:ln w="19050">
            <a:solidFill>
              <a:schemeClr val="accent2">
                <a:lumMod val="40000"/>
                <a:lumOff val="60000"/>
              </a:schemeClr>
            </a:solidFill>
          </a:ln>
        </p:spPr>
        <p:txBody>
          <a:bodyPr/>
          <a:lstStyle/>
          <a:p>
            <a:r>
              <a:rPr lang="en-US" sz="2600" dirty="0">
                <a:latin typeface="Aptos" panose="020B0004020202020204" pitchFamily="34" charset="0"/>
              </a:rPr>
              <a:t>ACH &amp; FCH rules:  </a:t>
            </a:r>
            <a:r>
              <a:rPr lang="en-US" sz="2600" dirty="0">
                <a:solidFill>
                  <a:schemeClr val="accent2">
                    <a:lumMod val="60000"/>
                    <a:lumOff val="40000"/>
                  </a:schemeClr>
                </a:solidFill>
                <a:latin typeface="Aptos" panose="020B0004020202020204" pitchFamily="34" charset="0"/>
                <a:hlinkClick r:id="rId3">
                  <a:extLst>
                    <a:ext uri="{A12FA001-AC4F-418D-AE19-62706E023703}">
                      <ahyp:hlinkClr xmlns:ahyp="http://schemas.microsoft.com/office/drawing/2018/hyperlinkcolor" val="tx"/>
                    </a:ext>
                  </a:extLst>
                </a:hlinkClick>
              </a:rPr>
              <a:t>ACLS website</a:t>
            </a:r>
            <a:r>
              <a:rPr lang="en-US" sz="2600" dirty="0">
                <a:solidFill>
                  <a:schemeClr val="accent1"/>
                </a:solidFill>
                <a:latin typeface="Aptos" panose="020B0004020202020204" pitchFamily="34" charset="0"/>
                <a:hlinkClick r:id="rId3">
                  <a:extLst>
                    <a:ext uri="{A12FA001-AC4F-418D-AE19-62706E023703}">
                      <ahyp:hlinkClr xmlns:ahyp="http://schemas.microsoft.com/office/drawing/2018/hyperlinkcolor" val="tx"/>
                    </a:ext>
                  </a:extLst>
                </a:hlinkClick>
              </a:rPr>
              <a:t> </a:t>
            </a:r>
            <a:endParaRPr lang="en-US" sz="2600" dirty="0">
              <a:solidFill>
                <a:schemeClr val="accent1"/>
              </a:solidFill>
              <a:latin typeface="Aptos" panose="020B0004020202020204" pitchFamily="34" charset="0"/>
            </a:endParaRPr>
          </a:p>
          <a:p>
            <a:r>
              <a:rPr lang="en-US" sz="2600" dirty="0">
                <a:latin typeface="Aptos" panose="020B0004020202020204" pitchFamily="34" charset="0"/>
              </a:rPr>
              <a:t>Training provided to DSS partners on May 9, 2024</a:t>
            </a:r>
          </a:p>
          <a:p>
            <a:pPr lvl="1"/>
            <a:r>
              <a:rPr lang="en-US" sz="2600" dirty="0"/>
              <a:t>Copies of all training and resources are available for reference on the home page of </a:t>
            </a:r>
            <a:r>
              <a:rPr lang="en-US" sz="2600" dirty="0">
                <a:solidFill>
                  <a:schemeClr val="accent2">
                    <a:lumMod val="60000"/>
                    <a:lumOff val="40000"/>
                  </a:schemeClr>
                </a:solidFill>
                <a:hlinkClick r:id="rId4">
                  <a:extLst>
                    <a:ext uri="{A12FA001-AC4F-418D-AE19-62706E023703}">
                      <ahyp:hlinkClr xmlns:ahyp="http://schemas.microsoft.com/office/drawing/2018/hyperlinkcolor" val="tx"/>
                    </a:ext>
                  </a:extLst>
                </a:hlinkClick>
              </a:rPr>
              <a:t>DSS SharePoint</a:t>
            </a:r>
            <a:r>
              <a:rPr lang="en-US" sz="2600" dirty="0">
                <a:solidFill>
                  <a:schemeClr val="accent2">
                    <a:lumMod val="60000"/>
                    <a:lumOff val="40000"/>
                  </a:schemeClr>
                </a:solidFill>
              </a:rPr>
              <a:t>.</a:t>
            </a:r>
          </a:p>
          <a:p>
            <a:pPr marL="457200" lvl="1" indent="0">
              <a:buNone/>
            </a:pPr>
            <a:endParaRPr lang="en-US" sz="2400" dirty="0">
              <a:solidFill>
                <a:schemeClr val="accent2">
                  <a:lumMod val="60000"/>
                  <a:lumOff val="40000"/>
                </a:schemeClr>
              </a:solidFill>
            </a:endParaRPr>
          </a:p>
          <a:p>
            <a:pPr lvl="1"/>
            <a:endParaRPr lang="en-US" dirty="0"/>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E41E2AD-8B62-193A-CECF-F5E692D8CE91}"/>
              </a:ext>
            </a:extLst>
          </p:cNvPr>
          <p:cNvSpPr>
            <a:spLocks noGrp="1"/>
          </p:cNvSpPr>
          <p:nvPr>
            <p:ph type="title" idx="4294967295"/>
          </p:nvPr>
        </p:nvSpPr>
        <p:spPr>
          <a:xfrm>
            <a:off x="0" y="1029318"/>
            <a:ext cx="7781925" cy="858838"/>
          </a:xfrm>
        </p:spPr>
        <p:txBody>
          <a:bodyPr>
            <a:normAutofit fontScale="90000"/>
          </a:bodyPr>
          <a:lstStyle/>
          <a:p>
            <a:pPr algn="ctr"/>
            <a:r>
              <a:rPr lang="en-US" sz="6000" b="1" dirty="0">
                <a:solidFill>
                  <a:schemeClr val="bg1"/>
                </a:solidFill>
                <a:latin typeface="Aptos" panose="020B0004020202020204" pitchFamily="34" charset="0"/>
              </a:rPr>
              <a:t>DSS Training Workshop</a:t>
            </a:r>
          </a:p>
        </p:txBody>
      </p:sp>
      <p:sp>
        <p:nvSpPr>
          <p:cNvPr id="6" name="TextBox 5">
            <a:extLst>
              <a:ext uri="{FF2B5EF4-FFF2-40B4-BE49-F238E27FC236}">
                <a16:creationId xmlns:a16="http://schemas.microsoft.com/office/drawing/2014/main" id="{0ABA8F9D-13DD-5B11-314D-B9CDCF6887CB}"/>
              </a:ext>
            </a:extLst>
          </p:cNvPr>
          <p:cNvSpPr txBox="1"/>
          <p:nvPr/>
        </p:nvSpPr>
        <p:spPr>
          <a:xfrm>
            <a:off x="385064" y="3346933"/>
            <a:ext cx="10851896" cy="1077218"/>
          </a:xfrm>
          <a:prstGeom prst="rect">
            <a:avLst/>
          </a:prstGeom>
          <a:noFill/>
        </p:spPr>
        <p:txBody>
          <a:bodyPr wrap="square">
            <a:spAutoFit/>
          </a:bodyPr>
          <a:lstStyle/>
          <a:p>
            <a:r>
              <a:rPr lang="en-US" sz="3200" b="1" dirty="0">
                <a:solidFill>
                  <a:schemeClr val="bg1"/>
                </a:solidFill>
              </a:rPr>
              <a:t>Topic:  </a:t>
            </a:r>
          </a:p>
          <a:p>
            <a:r>
              <a:rPr lang="en-US" sz="3200" b="1" dirty="0">
                <a:solidFill>
                  <a:srgbClr val="FFFF00"/>
                </a:solidFill>
              </a:rPr>
              <a:t>FY 25-26 Quarterly Monitoring &amp; Investigation Logs</a:t>
            </a:r>
            <a:endParaRPr lang="en-US" sz="3200" dirty="0">
              <a:solidFill>
                <a:srgbClr val="FFFF00"/>
              </a:solidFill>
            </a:endParaRPr>
          </a:p>
        </p:txBody>
      </p:sp>
      <p:sp>
        <p:nvSpPr>
          <p:cNvPr id="8" name="TextBox 7">
            <a:extLst>
              <a:ext uri="{FF2B5EF4-FFF2-40B4-BE49-F238E27FC236}">
                <a16:creationId xmlns:a16="http://schemas.microsoft.com/office/drawing/2014/main" id="{90AFBDA0-607E-E9D2-66FB-4F5A3A507BD5}"/>
              </a:ext>
            </a:extLst>
          </p:cNvPr>
          <p:cNvSpPr txBox="1"/>
          <p:nvPr/>
        </p:nvSpPr>
        <p:spPr>
          <a:xfrm>
            <a:off x="466852" y="4640992"/>
            <a:ext cx="10220960" cy="461665"/>
          </a:xfrm>
          <a:prstGeom prst="rect">
            <a:avLst/>
          </a:prstGeom>
          <a:noFill/>
        </p:spPr>
        <p:txBody>
          <a:bodyPr wrap="square">
            <a:spAutoFit/>
          </a:bodyPr>
          <a:lstStyle/>
          <a:p>
            <a:r>
              <a:rPr lang="en-US" sz="2400" b="1" dirty="0">
                <a:solidFill>
                  <a:schemeClr val="bg1"/>
                </a:solidFill>
              </a:rPr>
              <a:t>Target audience: </a:t>
            </a:r>
            <a:r>
              <a:rPr lang="en-US" sz="2200" b="1" dirty="0">
                <a:solidFill>
                  <a:srgbClr val="FFFF00"/>
                </a:solidFill>
              </a:rPr>
              <a:t>Adult Home Specialists &amp; Supervisors/Managers of AHS</a:t>
            </a:r>
          </a:p>
        </p:txBody>
      </p:sp>
      <p:sp>
        <p:nvSpPr>
          <p:cNvPr id="10" name="TextBox 9">
            <a:extLst>
              <a:ext uri="{FF2B5EF4-FFF2-40B4-BE49-F238E27FC236}">
                <a16:creationId xmlns:a16="http://schemas.microsoft.com/office/drawing/2014/main" id="{16107626-C773-38B2-076A-82FFFDB58788}"/>
              </a:ext>
            </a:extLst>
          </p:cNvPr>
          <p:cNvSpPr txBox="1"/>
          <p:nvPr/>
        </p:nvSpPr>
        <p:spPr>
          <a:xfrm>
            <a:off x="273304" y="2183564"/>
            <a:ext cx="6223000" cy="1077218"/>
          </a:xfrm>
          <a:prstGeom prst="rect">
            <a:avLst/>
          </a:prstGeom>
          <a:noFill/>
        </p:spPr>
        <p:txBody>
          <a:bodyPr wrap="square">
            <a:spAutoFit/>
          </a:bodyPr>
          <a:lstStyle/>
          <a:p>
            <a:pPr algn="ctr"/>
            <a:r>
              <a:rPr lang="en-US" sz="3200" b="1" dirty="0">
                <a:solidFill>
                  <a:schemeClr val="bg1"/>
                </a:solidFill>
                <a:latin typeface="Aptos" panose="020B0004020202020204" pitchFamily="34" charset="0"/>
              </a:rPr>
              <a:t>Date:  </a:t>
            </a:r>
            <a:r>
              <a:rPr lang="en-US" sz="3200" b="1" dirty="0">
                <a:solidFill>
                  <a:srgbClr val="FFFF00"/>
                </a:solidFill>
                <a:latin typeface="Aptos" panose="020B0004020202020204" pitchFamily="34" charset="0"/>
              </a:rPr>
              <a:t>Friday, June 28, 2024 </a:t>
            </a:r>
          </a:p>
          <a:p>
            <a:pPr algn="ctr"/>
            <a:r>
              <a:rPr lang="en-US" sz="3200" b="1" dirty="0">
                <a:solidFill>
                  <a:schemeClr val="bg1"/>
                </a:solidFill>
                <a:latin typeface="Aptos" panose="020B0004020202020204" pitchFamily="34" charset="0"/>
              </a:rPr>
              <a:t>Time:  </a:t>
            </a:r>
            <a:r>
              <a:rPr lang="en-US" sz="3200" b="1" dirty="0">
                <a:solidFill>
                  <a:srgbClr val="FFFF00"/>
                </a:solidFill>
                <a:latin typeface="Aptos" panose="020B0004020202020204" pitchFamily="34" charset="0"/>
              </a:rPr>
              <a:t>9:30-11:30am</a:t>
            </a:r>
          </a:p>
        </p:txBody>
      </p:sp>
      <p:sp>
        <p:nvSpPr>
          <p:cNvPr id="12" name="TextBox 11">
            <a:extLst>
              <a:ext uri="{FF2B5EF4-FFF2-40B4-BE49-F238E27FC236}">
                <a16:creationId xmlns:a16="http://schemas.microsoft.com/office/drawing/2014/main" id="{E882CBD9-E231-7061-DD58-20547EAA67C0}"/>
              </a:ext>
            </a:extLst>
          </p:cNvPr>
          <p:cNvSpPr txBox="1"/>
          <p:nvPr/>
        </p:nvSpPr>
        <p:spPr>
          <a:xfrm>
            <a:off x="273304" y="5319498"/>
            <a:ext cx="11075416" cy="769441"/>
          </a:xfrm>
          <a:prstGeom prst="rect">
            <a:avLst/>
          </a:prstGeom>
          <a:noFill/>
        </p:spPr>
        <p:txBody>
          <a:bodyPr wrap="square">
            <a:spAutoFit/>
          </a:bodyPr>
          <a:lstStyle/>
          <a:p>
            <a:pPr marL="342900" indent="-342900">
              <a:buFont typeface="Wingdings" panose="05000000000000000000" pitchFamily="2" charset="2"/>
              <a:buChar char="ü"/>
            </a:pPr>
            <a:r>
              <a:rPr lang="en-US" sz="2200" b="1" dirty="0">
                <a:solidFill>
                  <a:schemeClr val="bg1"/>
                </a:solidFill>
              </a:rPr>
              <a:t>Prior registration is </a:t>
            </a:r>
            <a:r>
              <a:rPr lang="en-US" sz="2200" b="1" u="sng" dirty="0">
                <a:solidFill>
                  <a:schemeClr val="bg1"/>
                </a:solidFill>
              </a:rPr>
              <a:t>not</a:t>
            </a:r>
            <a:r>
              <a:rPr lang="en-US" sz="2200" b="1" dirty="0">
                <a:solidFill>
                  <a:schemeClr val="bg1"/>
                </a:solidFill>
              </a:rPr>
              <a:t> required</a:t>
            </a:r>
          </a:p>
          <a:p>
            <a:pPr marL="342900" indent="-342900">
              <a:buFont typeface="Wingdings" panose="05000000000000000000" pitchFamily="2" charset="2"/>
              <a:buChar char="ü"/>
            </a:pPr>
            <a:r>
              <a:rPr lang="en-US" sz="2200" b="1" dirty="0">
                <a:solidFill>
                  <a:schemeClr val="bg1"/>
                </a:solidFill>
              </a:rPr>
              <a:t>The MS Teams meeting link will be sent out by email closer to the session date</a:t>
            </a:r>
            <a:endParaRPr lang="en-US" sz="2200" dirty="0">
              <a:solidFill>
                <a:schemeClr val="bg1"/>
              </a:solidFill>
            </a:endParaRPr>
          </a:p>
        </p:txBody>
      </p:sp>
      <p:pic>
        <p:nvPicPr>
          <p:cNvPr id="2050" name="Picture 2" descr="Save the Date Button. Speech Bubble ...">
            <a:extLst>
              <a:ext uri="{FF2B5EF4-FFF2-40B4-BE49-F238E27FC236}">
                <a16:creationId xmlns:a16="http://schemas.microsoft.com/office/drawing/2014/main" id="{D955C390-C54C-94A3-D3FE-F25DE658E2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29443" y="595553"/>
            <a:ext cx="2473377"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01006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91F60D-3393-6814-209C-BAE477DAA512}"/>
              </a:ext>
            </a:extLst>
          </p:cNvPr>
          <p:cNvSpPr>
            <a:spLocks noGrp="1"/>
          </p:cNvSpPr>
          <p:nvPr>
            <p:ph type="title"/>
          </p:nvPr>
        </p:nvSpPr>
        <p:spPr>
          <a:xfrm>
            <a:off x="596900" y="1411995"/>
            <a:ext cx="11214100" cy="701731"/>
          </a:xfrm>
        </p:spPr>
        <p:txBody>
          <a:bodyPr/>
          <a:lstStyle/>
          <a:p>
            <a:pPr algn="ctr"/>
            <a:r>
              <a:rPr lang="en-US" sz="4400" b="1" cap="none" dirty="0">
                <a:latin typeface="Aptos" panose="020B0004020202020204" pitchFamily="34" charset="0"/>
              </a:rPr>
              <a:t>Additional Upcoming Training Opportunities</a:t>
            </a:r>
            <a:endParaRPr lang="en-US" sz="4400" dirty="0"/>
          </a:p>
        </p:txBody>
      </p:sp>
      <p:sp>
        <p:nvSpPr>
          <p:cNvPr id="2" name="Slide Number Placeholder 1">
            <a:extLst>
              <a:ext uri="{FF2B5EF4-FFF2-40B4-BE49-F238E27FC236}">
                <a16:creationId xmlns:a16="http://schemas.microsoft.com/office/drawing/2014/main" id="{1123E20D-FBF5-7153-F655-FB075D8237C3}"/>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pic>
        <p:nvPicPr>
          <p:cNvPr id="7" name="Picture 6" descr="A close up of a screen&#10;&#10;Description automatically generated">
            <a:extLst>
              <a:ext uri="{FF2B5EF4-FFF2-40B4-BE49-F238E27FC236}">
                <a16:creationId xmlns:a16="http://schemas.microsoft.com/office/drawing/2014/main" id="{6C095052-F311-669B-7ACF-C7CBB7C9B0A5}"/>
              </a:ext>
            </a:extLst>
          </p:cNvPr>
          <p:cNvPicPr>
            <a:picLocks noChangeAspect="1"/>
          </p:cNvPicPr>
          <p:nvPr/>
        </p:nvPicPr>
        <p:blipFill rotWithShape="1">
          <a:blip r:embed="rId3"/>
          <a:srcRect r="8364"/>
          <a:stretch/>
        </p:blipFill>
        <p:spPr>
          <a:xfrm>
            <a:off x="1340470" y="2253847"/>
            <a:ext cx="9135138" cy="2103120"/>
          </a:xfrm>
          <a:prstGeom prst="rect">
            <a:avLst/>
          </a:prstGeom>
        </p:spPr>
      </p:pic>
      <p:sp>
        <p:nvSpPr>
          <p:cNvPr id="9" name="TextBox 8">
            <a:extLst>
              <a:ext uri="{FF2B5EF4-FFF2-40B4-BE49-F238E27FC236}">
                <a16:creationId xmlns:a16="http://schemas.microsoft.com/office/drawing/2014/main" id="{1AD77C0A-909E-2FA9-6B1D-53EE84E01083}"/>
              </a:ext>
            </a:extLst>
          </p:cNvPr>
          <p:cNvSpPr txBox="1"/>
          <p:nvPr/>
        </p:nvSpPr>
        <p:spPr>
          <a:xfrm>
            <a:off x="787399" y="4497089"/>
            <a:ext cx="11404601" cy="2000548"/>
          </a:xfrm>
          <a:prstGeom prst="rect">
            <a:avLst/>
          </a:prstGeom>
          <a:noFill/>
        </p:spPr>
        <p:txBody>
          <a:bodyPr wrap="square">
            <a:spAutoFit/>
          </a:bodyPr>
          <a:lstStyle/>
          <a:p>
            <a:pPr marL="457200" indent="-457200">
              <a:buFont typeface="Wingdings" panose="05000000000000000000" pitchFamily="2" charset="2"/>
              <a:buChar char="ü"/>
            </a:pPr>
            <a:r>
              <a:rPr lang="en-US" sz="2400" b="0" i="0" u="none" strike="noStrike" baseline="0" dirty="0">
                <a:solidFill>
                  <a:schemeClr val="bg1"/>
                </a:solidFill>
                <a:latin typeface="Aptos" panose="020B0004020202020204" pitchFamily="34" charset="0"/>
              </a:rPr>
              <a:t>This training is mandated per </a:t>
            </a:r>
            <a:r>
              <a:rPr lang="en-US" sz="2400" b="0" i="0" u="none" strike="noStrike" baseline="0" dirty="0">
                <a:solidFill>
                  <a:schemeClr val="accent2">
                    <a:lumMod val="60000"/>
                    <a:lumOff val="40000"/>
                  </a:schemeClr>
                </a:solidFill>
                <a:latin typeface="Aptos" panose="020B0004020202020204" pitchFamily="34" charset="0"/>
                <a:hlinkClick r:id="rId4">
                  <a:extLst>
                    <a:ext uri="{A12FA001-AC4F-418D-AE19-62706E023703}">
                      <ahyp:hlinkClr xmlns:ahyp="http://schemas.microsoft.com/office/drawing/2018/hyperlinkcolor" val="tx"/>
                    </a:ext>
                  </a:extLst>
                </a:hlinkClick>
              </a:rPr>
              <a:t>G.S. 131D-2.12 </a:t>
            </a:r>
            <a:r>
              <a:rPr lang="en-US" sz="2400" b="0" i="0" u="none" strike="noStrike" baseline="0" dirty="0">
                <a:solidFill>
                  <a:schemeClr val="bg1"/>
                </a:solidFill>
                <a:latin typeface="Aptos" panose="020B0004020202020204" pitchFamily="34" charset="0"/>
              </a:rPr>
              <a:t>for AHS &amp; AHS Supervisors</a:t>
            </a:r>
          </a:p>
          <a:p>
            <a:pPr marL="457200" indent="-457200">
              <a:buFont typeface="Wingdings" panose="05000000000000000000" pitchFamily="2" charset="2"/>
              <a:buChar char="ü"/>
            </a:pPr>
            <a:r>
              <a:rPr lang="en-US" sz="2400" b="0" i="0" u="none" strike="noStrike" baseline="0" dirty="0">
                <a:solidFill>
                  <a:schemeClr val="bg1"/>
                </a:solidFill>
                <a:latin typeface="Aptos" panose="020B0004020202020204" pitchFamily="34" charset="0"/>
              </a:rPr>
              <a:t>Requires online </a:t>
            </a:r>
            <a:r>
              <a:rPr lang="en-US" sz="2400" dirty="0">
                <a:solidFill>
                  <a:schemeClr val="bg1"/>
                </a:solidFill>
                <a:latin typeface="Aptos" panose="020B0004020202020204" pitchFamily="34" charset="0"/>
              </a:rPr>
              <a:t>r</a:t>
            </a:r>
            <a:r>
              <a:rPr lang="en-US" sz="2400" b="0" i="0" u="none" strike="noStrike" baseline="0" dirty="0">
                <a:solidFill>
                  <a:schemeClr val="bg1"/>
                </a:solidFill>
                <a:latin typeface="Aptos" panose="020B0004020202020204" pitchFamily="34" charset="0"/>
              </a:rPr>
              <a:t>egistration through NC Terms</a:t>
            </a:r>
          </a:p>
          <a:p>
            <a:pPr marL="457200" indent="-457200">
              <a:buFont typeface="Wingdings" panose="05000000000000000000" pitchFamily="2" charset="2"/>
              <a:buChar char="ü"/>
            </a:pPr>
            <a:r>
              <a:rPr lang="en-US" sz="2400" b="0" i="0" u="none" strike="noStrike" baseline="0" dirty="0">
                <a:solidFill>
                  <a:srgbClr val="FF0000"/>
                </a:solidFill>
                <a:highlight>
                  <a:srgbClr val="FFFF00"/>
                </a:highlight>
                <a:latin typeface="Aptos" panose="020B0004020202020204" pitchFamily="34" charset="0"/>
              </a:rPr>
              <a:t>Note registration open and close dates above</a:t>
            </a:r>
            <a:endParaRPr lang="en-US" sz="2400" dirty="0">
              <a:solidFill>
                <a:srgbClr val="FF0000"/>
              </a:solidFill>
              <a:highlight>
                <a:srgbClr val="FFFF00"/>
              </a:highlight>
              <a:latin typeface="Aptos" panose="020B0004020202020204" pitchFamily="34" charset="0"/>
            </a:endParaRPr>
          </a:p>
          <a:p>
            <a:pPr marL="457200" indent="-457200">
              <a:buFont typeface="Wingdings" panose="05000000000000000000" pitchFamily="2" charset="2"/>
              <a:buChar char="ü"/>
            </a:pPr>
            <a:r>
              <a:rPr lang="en-US" sz="2400" dirty="0">
                <a:solidFill>
                  <a:schemeClr val="bg1"/>
                </a:solidFill>
                <a:latin typeface="Aptos" panose="020B0004020202020204" pitchFamily="34" charset="0"/>
              </a:rPr>
              <a:t>Basic Orientation is the pre-requisite to Complain Training</a:t>
            </a:r>
          </a:p>
          <a:p>
            <a:pPr marL="457200" indent="-457200">
              <a:buFont typeface="Wingdings" panose="05000000000000000000" pitchFamily="2" charset="2"/>
              <a:buChar char="ü"/>
            </a:pPr>
            <a:endParaRPr lang="en-US" sz="2800" dirty="0">
              <a:solidFill>
                <a:schemeClr val="bg1"/>
              </a:solidFill>
            </a:endParaRPr>
          </a:p>
        </p:txBody>
      </p:sp>
    </p:spTree>
    <p:extLst>
      <p:ext uri="{BB962C8B-B14F-4D97-AF65-F5344CB8AC3E}">
        <p14:creationId xmlns:p14="http://schemas.microsoft.com/office/powerpoint/2010/main" val="1283168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644E1-3835-4118-B52C-452C28BA1071}"/>
              </a:ext>
            </a:extLst>
          </p:cNvPr>
          <p:cNvSpPr>
            <a:spLocks noGrp="1"/>
          </p:cNvSpPr>
          <p:nvPr>
            <p:ph type="title"/>
          </p:nvPr>
        </p:nvSpPr>
        <p:spPr>
          <a:xfrm>
            <a:off x="281888" y="1793167"/>
            <a:ext cx="8008672" cy="535531"/>
          </a:xfrm>
        </p:spPr>
        <p:txBody>
          <a:bodyPr anchor="t">
            <a:normAutofit fontScale="90000"/>
          </a:bodyPr>
          <a:lstStyle/>
          <a:p>
            <a:pPr algn="ctr"/>
            <a:r>
              <a:rPr lang="en-US" altLang="en-US" sz="3099" dirty="0">
                <a:solidFill>
                  <a:schemeClr val="accent1">
                    <a:lumMod val="60000"/>
                    <a:lumOff val="40000"/>
                  </a:schemeClr>
                </a:solidFill>
                <a:latin typeface="Aptos" panose="020B0004020202020204" pitchFamily="34" charset="0"/>
              </a:rPr>
              <a:t>Tamara Talbot-Winstead, RN, BSN</a:t>
            </a:r>
            <a:br>
              <a:rPr lang="en-US" altLang="en-US" sz="2699" dirty="0">
                <a:solidFill>
                  <a:schemeClr val="accent1">
                    <a:lumMod val="60000"/>
                    <a:lumOff val="40000"/>
                  </a:schemeClr>
                </a:solidFill>
                <a:latin typeface="Aptos" panose="020B0004020202020204" pitchFamily="34" charset="0"/>
              </a:rPr>
            </a:br>
            <a:r>
              <a:rPr lang="en-US" altLang="en-US" sz="2699" dirty="0">
                <a:solidFill>
                  <a:schemeClr val="accent1">
                    <a:lumMod val="60000"/>
                    <a:lumOff val="40000"/>
                  </a:schemeClr>
                </a:solidFill>
                <a:latin typeface="Aptos" panose="020B0004020202020204" pitchFamily="34" charset="0"/>
              </a:rPr>
              <a:t>ACLS Training Manager/County Liaison</a:t>
            </a:r>
            <a:br>
              <a:rPr lang="en-US" altLang="en-US" sz="2799" dirty="0">
                <a:latin typeface="Aptos" panose="020B0004020202020204" pitchFamily="34" charset="0"/>
              </a:rPr>
            </a:br>
            <a:r>
              <a:rPr lang="en-US" altLang="en-US" sz="2699" b="0" dirty="0">
                <a:solidFill>
                  <a:schemeClr val="accent1">
                    <a:lumMod val="60000"/>
                    <a:lumOff val="40000"/>
                  </a:schemeClr>
                </a:solidFill>
                <a:latin typeface="Aptos" panose="020B0004020202020204" pitchFamily="34" charset="0"/>
                <a:hlinkClick r:id="rId3">
                  <a:extLst>
                    <a:ext uri="{A12FA001-AC4F-418D-AE19-62706E023703}">
                      <ahyp:hlinkClr xmlns:ahyp="http://schemas.microsoft.com/office/drawing/2018/hyperlinkcolor" val="tx"/>
                    </a:ext>
                  </a:extLst>
                </a:hlinkClick>
              </a:rPr>
              <a:t>tamara.talbot@dhhs.nc.gov</a:t>
            </a:r>
            <a:br>
              <a:rPr lang="en-US" altLang="en-US" sz="2799" b="0" dirty="0">
                <a:solidFill>
                  <a:schemeClr val="accent1">
                    <a:lumMod val="75000"/>
                  </a:schemeClr>
                </a:solidFill>
                <a:latin typeface="Aptos" panose="020B0004020202020204" pitchFamily="34" charset="0"/>
              </a:rPr>
            </a:br>
            <a:r>
              <a:rPr lang="en-US" altLang="en-US" sz="2699" b="0" dirty="0">
                <a:solidFill>
                  <a:schemeClr val="accent1">
                    <a:lumMod val="60000"/>
                    <a:lumOff val="40000"/>
                  </a:schemeClr>
                </a:solidFill>
                <a:latin typeface="Aptos" panose="020B0004020202020204" pitchFamily="34" charset="0"/>
              </a:rPr>
              <a:t>(910)-305-4816</a:t>
            </a:r>
            <a:endParaRPr lang="en-US" sz="2799" b="0" dirty="0">
              <a:solidFill>
                <a:schemeClr val="accent1">
                  <a:lumMod val="60000"/>
                  <a:lumOff val="40000"/>
                </a:schemeClr>
              </a:solidFill>
              <a:latin typeface="Aptos" panose="020B0004020202020204" pitchFamily="34" charset="0"/>
            </a:endParaRPr>
          </a:p>
        </p:txBody>
      </p:sp>
      <p:pic>
        <p:nvPicPr>
          <p:cNvPr id="7" name="Graphic 6" descr="Onboarding">
            <a:extLst>
              <a:ext uri="{FF2B5EF4-FFF2-40B4-BE49-F238E27FC236}">
                <a16:creationId xmlns:a16="http://schemas.microsoft.com/office/drawing/2014/main" id="{E2CCB230-71C9-0B42-2ED6-FA30D845E1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75930" y="4572052"/>
            <a:ext cx="1818588" cy="1818588"/>
          </a:xfrm>
          <a:prstGeom prst="rect">
            <a:avLst/>
          </a:prstGeom>
        </p:spPr>
      </p:pic>
      <p:sp>
        <p:nvSpPr>
          <p:cNvPr id="8" name="TextBox 7">
            <a:extLst>
              <a:ext uri="{FF2B5EF4-FFF2-40B4-BE49-F238E27FC236}">
                <a16:creationId xmlns:a16="http://schemas.microsoft.com/office/drawing/2014/main" id="{F064D94C-4210-0F23-8F78-A63DB4FCEF41}"/>
              </a:ext>
            </a:extLst>
          </p:cNvPr>
          <p:cNvSpPr txBox="1"/>
          <p:nvPr/>
        </p:nvSpPr>
        <p:spPr>
          <a:xfrm>
            <a:off x="731624" y="3429000"/>
            <a:ext cx="9753600" cy="2616101"/>
          </a:xfrm>
          <a:prstGeom prst="rect">
            <a:avLst/>
          </a:prstGeom>
          <a:noFill/>
        </p:spPr>
        <p:txBody>
          <a:bodyPr wrap="square">
            <a:spAutoFit/>
          </a:bodyPr>
          <a:lstStyle/>
          <a:p>
            <a:pPr marL="342900" indent="-342900">
              <a:buFont typeface="Wingdings" panose="05000000000000000000" pitchFamily="2" charset="2"/>
              <a:buChar char="ü"/>
            </a:pPr>
            <a:r>
              <a:rPr lang="en-US" sz="2800" b="1" dirty="0">
                <a:solidFill>
                  <a:schemeClr val="bg1"/>
                </a:solidFill>
                <a:latin typeface="Aptos" panose="020B0004020202020204" pitchFamily="34" charset="0"/>
              </a:rPr>
              <a:t>Training needs and resources, staffing updates and SharePoint access:   </a:t>
            </a:r>
            <a:r>
              <a:rPr lang="en-US" sz="2800" dirty="0">
                <a:solidFill>
                  <a:srgbClr val="63B7C6"/>
                </a:solidFill>
                <a:latin typeface="Aptos" panose="020B0004020202020204" pitchFamily="34" charset="0"/>
                <a:hlinkClick r:id="rId6">
                  <a:extLst>
                    <a:ext uri="{A12FA001-AC4F-418D-AE19-62706E023703}">
                      <ahyp:hlinkClr xmlns:ahyp="http://schemas.microsoft.com/office/drawing/2018/hyperlinkcolor" val="tx"/>
                    </a:ext>
                  </a:extLst>
                </a:hlinkClick>
              </a:rPr>
              <a:t>DHSR.AdultCare.Training@dhhs.nc.gov</a:t>
            </a:r>
            <a:r>
              <a:rPr lang="en-US" sz="2800" dirty="0">
                <a:solidFill>
                  <a:srgbClr val="63B7C6"/>
                </a:solidFill>
                <a:latin typeface="Aptos" panose="020B0004020202020204" pitchFamily="34" charset="0"/>
              </a:rPr>
              <a:t> </a:t>
            </a:r>
          </a:p>
          <a:p>
            <a:endParaRPr lang="en-US" sz="2400" dirty="0">
              <a:latin typeface="Aptos" panose="020B0004020202020204" pitchFamily="34" charset="0"/>
            </a:endParaRPr>
          </a:p>
          <a:p>
            <a:pPr marL="342900" indent="-342900">
              <a:buFont typeface="Wingdings" panose="05000000000000000000" pitchFamily="2" charset="2"/>
              <a:buChar char="ü"/>
            </a:pPr>
            <a:r>
              <a:rPr lang="en-US" sz="2800" b="1" dirty="0">
                <a:solidFill>
                  <a:schemeClr val="bg1"/>
                </a:solidFill>
                <a:latin typeface="Aptos" panose="020B0004020202020204" pitchFamily="34" charset="0"/>
              </a:rPr>
              <a:t>For general non-urgent questions: </a:t>
            </a:r>
            <a:r>
              <a:rPr lang="en-US" sz="2800" dirty="0">
                <a:solidFill>
                  <a:srgbClr val="63B7C6"/>
                </a:solidFill>
                <a:latin typeface="Aptos" panose="020B0004020202020204" pitchFamily="34" charset="0"/>
                <a:hlinkClick r:id="rId7">
                  <a:extLst>
                    <a:ext uri="{A12FA001-AC4F-418D-AE19-62706E023703}">
                      <ahyp:hlinkClr xmlns:ahyp="http://schemas.microsoft.com/office/drawing/2018/hyperlinkcolor" val="tx"/>
                    </a:ext>
                  </a:extLst>
                </a:hlinkClick>
              </a:rPr>
              <a:t>DHSR.AdultCare.Questions@dhhs.nc.gov</a:t>
            </a:r>
            <a:r>
              <a:rPr lang="en-US" sz="2800" dirty="0">
                <a:solidFill>
                  <a:srgbClr val="63B7C6"/>
                </a:solidFill>
                <a:latin typeface="Aptos" panose="020B0004020202020204" pitchFamily="34" charset="0"/>
              </a:rPr>
              <a:t> </a:t>
            </a:r>
            <a:endParaRPr lang="en-US" sz="2800" dirty="0">
              <a:solidFill>
                <a:srgbClr val="63B7C6"/>
              </a:solidFill>
              <a:highlight>
                <a:srgbClr val="FFFF00"/>
              </a:highlight>
              <a:latin typeface="Aptos" panose="020B0004020202020204" pitchFamily="34" charset="0"/>
            </a:endParaRPr>
          </a:p>
        </p:txBody>
      </p:sp>
      <p:sp>
        <p:nvSpPr>
          <p:cNvPr id="10" name="TextBox 9">
            <a:extLst>
              <a:ext uri="{FF2B5EF4-FFF2-40B4-BE49-F238E27FC236}">
                <a16:creationId xmlns:a16="http://schemas.microsoft.com/office/drawing/2014/main" id="{823DA328-7BA6-8FB7-168C-E24EC68B7106}"/>
              </a:ext>
            </a:extLst>
          </p:cNvPr>
          <p:cNvSpPr txBox="1"/>
          <p:nvPr/>
        </p:nvSpPr>
        <p:spPr>
          <a:xfrm>
            <a:off x="604520" y="497359"/>
            <a:ext cx="6094520" cy="830997"/>
          </a:xfrm>
          <a:prstGeom prst="rect">
            <a:avLst/>
          </a:prstGeom>
          <a:noFill/>
        </p:spPr>
        <p:txBody>
          <a:bodyPr wrap="square">
            <a:spAutoFit/>
          </a:bodyPr>
          <a:lstStyle/>
          <a:p>
            <a:r>
              <a:rPr lang="en-US" sz="4800" b="1" dirty="0">
                <a:solidFill>
                  <a:schemeClr val="accent2">
                    <a:lumMod val="60000"/>
                    <a:lumOff val="40000"/>
                  </a:schemeClr>
                </a:solidFill>
                <a:latin typeface="Aptos" panose="020B0004020202020204" pitchFamily="34" charset="0"/>
              </a:rPr>
              <a:t>ACLS Contacts</a:t>
            </a:r>
            <a:endParaRPr lang="en-US" sz="4800" dirty="0">
              <a:solidFill>
                <a:schemeClr val="accent2">
                  <a:lumMod val="60000"/>
                  <a:lumOff val="40000"/>
                </a:schemeClr>
              </a:solidFill>
            </a:endParaRPr>
          </a:p>
        </p:txBody>
      </p:sp>
    </p:spTree>
    <p:extLst>
      <p:ext uri="{BB962C8B-B14F-4D97-AF65-F5344CB8AC3E}">
        <p14:creationId xmlns:p14="http://schemas.microsoft.com/office/powerpoint/2010/main" val="2671930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en-GB" dirty="0">
                <a:latin typeface="Aptos" panose="020B0004020202020204" pitchFamily="34" charset="0"/>
              </a:rPr>
              <a:t>Thank you!</a:t>
            </a:r>
          </a:p>
        </p:txBody>
      </p:sp>
    </p:spTree>
    <p:extLst>
      <p:ext uri="{BB962C8B-B14F-4D97-AF65-F5344CB8AC3E}">
        <p14:creationId xmlns:p14="http://schemas.microsoft.com/office/powerpoint/2010/main" val="44069682"/>
      </p:ext>
    </p:extLst>
  </p:cSld>
  <p:clrMapOvr>
    <a:masterClrMapping/>
  </p:clrMapOvr>
  <p:transition spd="slow">
    <p:wipe/>
  </p:transition>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5B26E0C9-B2AA-42E6-97B6-E1B7D9EAF1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90</TotalTime>
  <Words>820</Words>
  <Application>Microsoft Office PowerPoint</Application>
  <PresentationFormat>Widescreen</PresentationFormat>
  <Paragraphs>69</Paragraphs>
  <Slides>8</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Aptos</vt:lpstr>
      <vt:lpstr>Arial</vt:lpstr>
      <vt:lpstr>Calibri</vt:lpstr>
      <vt:lpstr>Times New Roman</vt:lpstr>
      <vt:lpstr>Trade Gothic LT Pro</vt:lpstr>
      <vt:lpstr>Trebuchet MS</vt:lpstr>
      <vt:lpstr>Wingdings</vt:lpstr>
      <vt:lpstr>Office Theme</vt:lpstr>
      <vt:lpstr>ACLS Updates  Adult Services Committee June 12, 2024  </vt:lpstr>
      <vt:lpstr> Joint Training (formerly referred to as “1068 Training”) Released May 29, 2024 </vt:lpstr>
      <vt:lpstr>Adult &amp; Family Care Home Rule Changes   </vt:lpstr>
      <vt:lpstr>Rule Changes Effective  June 1, 2024 - continued</vt:lpstr>
      <vt:lpstr>DSS Training Workshop</vt:lpstr>
      <vt:lpstr>Additional Upcoming Training Opportunities</vt:lpstr>
      <vt:lpstr>Tamara Talbot-Winstead, RN, BSN ACLS Training Manager/County Liaison tamara.talbot@dhhs.nc.gov (910)-305-4816</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Talbot, Tamara M</dc:creator>
  <cp:lastModifiedBy>Talbot, Tamara M</cp:lastModifiedBy>
  <cp:revision>17</cp:revision>
  <dcterms:created xsi:type="dcterms:W3CDTF">2024-06-05T12:43:20Z</dcterms:created>
  <dcterms:modified xsi:type="dcterms:W3CDTF">2024-06-06T20:02:37Z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